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BE39C-734B-423F-BD12-7B56954695B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E7AA6BD1-E2EB-4476-94AC-01E1C0D9D736}">
      <dgm:prSet phldrT="[Текст]" custT="1"/>
      <dgm:spPr/>
      <dgm:t>
        <a:bodyPr/>
        <a:lstStyle/>
        <a:p>
          <a:r>
            <a:rPr lang="ru-RU" sz="2800" dirty="0" err="1" smtClean="0">
              <a:latin typeface="Times New Roman" panose="02020603050405020304" pitchFamily="18" charset="0"/>
              <a:cs typeface="Times New Roman" panose="02020603050405020304" pitchFamily="18" charset="0"/>
            </a:rPr>
            <a:t>Бастапқы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мәліметтер</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dgm:t>
    </dgm:pt>
    <dgm:pt modelId="{139E28CD-EEB2-45C6-934F-1538D99171E4}" type="parTrans" cxnId="{6F07CC22-68CA-4C87-93D2-E33ABF0254D9}">
      <dgm:prSet/>
      <dgm:spPr/>
      <dgm:t>
        <a:bodyPr/>
        <a:lstStyle/>
        <a:p>
          <a:endParaRPr lang="ru-RU"/>
        </a:p>
      </dgm:t>
    </dgm:pt>
    <dgm:pt modelId="{D2763BAF-FC59-4239-A4A6-ADDA2FE187FC}" type="sibTrans" cxnId="{6F07CC22-68CA-4C87-93D2-E33ABF0254D9}">
      <dgm:prSet/>
      <dgm:spPr/>
      <dgm:t>
        <a:bodyPr/>
        <a:lstStyle/>
        <a:p>
          <a:endParaRPr lang="ru-RU"/>
        </a:p>
      </dgm:t>
    </dgm:pt>
    <dgm:pt modelId="{55A4790E-645E-41CC-B9C8-4347018EEA2E}">
      <dgm:prSet phldrT="[Текст]" custT="1"/>
      <dgm:spPr/>
      <dgm:t>
        <a:bodyPr/>
        <a:lstStyle/>
        <a:p>
          <a:r>
            <a:rPr lang="ru-RU" sz="2800" smtClean="0">
              <a:latin typeface="Times New Roman" panose="02020603050405020304" pitchFamily="18" charset="0"/>
              <a:cs typeface="Times New Roman" panose="02020603050405020304" pitchFamily="18" charset="0"/>
            </a:rPr>
            <a:t>Өндіріс орнынының өнімінің экономикада қажеттілігін негіздеу;</a:t>
          </a:r>
          <a:endParaRPr lang="ru-RU" sz="2800" dirty="0">
            <a:latin typeface="Times New Roman" panose="02020603050405020304" pitchFamily="18" charset="0"/>
            <a:cs typeface="Times New Roman" panose="02020603050405020304" pitchFamily="18" charset="0"/>
          </a:endParaRPr>
        </a:p>
      </dgm:t>
    </dgm:pt>
    <dgm:pt modelId="{8530153C-7FC5-497C-BDC0-CB535656B618}" type="parTrans" cxnId="{5FC9B6B6-C094-4A12-B8C8-3491001798CA}">
      <dgm:prSet/>
      <dgm:spPr/>
      <dgm:t>
        <a:bodyPr/>
        <a:lstStyle/>
        <a:p>
          <a:endParaRPr lang="ru-RU"/>
        </a:p>
      </dgm:t>
    </dgm:pt>
    <dgm:pt modelId="{9E6FD5A7-38F6-464E-944D-FBE573438A89}" type="sibTrans" cxnId="{5FC9B6B6-C094-4A12-B8C8-3491001798CA}">
      <dgm:prSet/>
      <dgm:spPr/>
      <dgm:t>
        <a:bodyPr/>
        <a:lstStyle/>
        <a:p>
          <a:endParaRPr lang="ru-RU"/>
        </a:p>
      </dgm:t>
    </dgm:pt>
    <dgm:pt modelId="{3D895BDC-337D-4CB8-82DE-16D1B0BD6F13}">
      <dgm:prSet phldrT="[Текст]" custT="1"/>
      <dgm:spPr/>
      <dgm:t>
        <a:bodyPr/>
        <a:lstStyle/>
        <a:p>
          <a:r>
            <a:rPr lang="ru-RU" sz="2800" smtClean="0">
              <a:latin typeface="Times New Roman" panose="02020603050405020304" pitchFamily="18" charset="0"/>
              <a:cs typeface="Times New Roman" panose="02020603050405020304" pitchFamily="18" charset="0"/>
            </a:rPr>
            <a:t>Өндіріс орнының орналасқан орнын негіздеу;</a:t>
          </a:r>
          <a:endParaRPr lang="ru-RU" sz="2800" dirty="0" smtClean="0">
            <a:latin typeface="Times New Roman" panose="02020603050405020304" pitchFamily="18" charset="0"/>
            <a:cs typeface="Times New Roman" panose="02020603050405020304" pitchFamily="18" charset="0"/>
          </a:endParaRPr>
        </a:p>
      </dgm:t>
    </dgm:pt>
    <dgm:pt modelId="{45D6FA21-EE7D-41CA-A33E-C5CDC95643C2}" type="parTrans" cxnId="{1AE40110-110A-4D6C-A693-3A40F5B6EEE4}">
      <dgm:prSet/>
      <dgm:spPr/>
      <dgm:t>
        <a:bodyPr/>
        <a:lstStyle/>
        <a:p>
          <a:endParaRPr lang="ru-RU"/>
        </a:p>
      </dgm:t>
    </dgm:pt>
    <dgm:pt modelId="{E6795384-E401-4857-ABBA-E2CB9FFC8B02}" type="sibTrans" cxnId="{1AE40110-110A-4D6C-A693-3A40F5B6EEE4}">
      <dgm:prSet/>
      <dgm:spPr/>
      <dgm:t>
        <a:bodyPr/>
        <a:lstStyle/>
        <a:p>
          <a:endParaRPr lang="ru-RU"/>
        </a:p>
      </dgm:t>
    </dgm:pt>
    <dgm:pt modelId="{A077E522-E9C3-4C7D-9828-9FE926B6CBF1}">
      <dgm:prSet custT="1"/>
      <dgm:spPr/>
      <dgm:t>
        <a:bodyPr/>
        <a:lstStyle/>
        <a:p>
          <a:r>
            <a:rPr lang="ru-RU" sz="2800" smtClean="0">
              <a:latin typeface="Times New Roman" panose="02020603050405020304" pitchFamily="18" charset="0"/>
              <a:cs typeface="Times New Roman" panose="02020603050405020304" pitchFamily="18" charset="0"/>
            </a:rPr>
            <a:t>Өнімнің өндіру тәсілін негіздеу;</a:t>
          </a:r>
          <a:endParaRPr lang="ru-RU" sz="2800" dirty="0">
            <a:latin typeface="Times New Roman" panose="02020603050405020304" pitchFamily="18" charset="0"/>
            <a:cs typeface="Times New Roman" panose="02020603050405020304" pitchFamily="18" charset="0"/>
          </a:endParaRPr>
        </a:p>
      </dgm:t>
    </dgm:pt>
    <dgm:pt modelId="{A09F812A-C5F6-4948-BA56-6AAA38208CD3}" type="parTrans" cxnId="{9B4CB23E-D028-40E0-A090-CF732BFB15AE}">
      <dgm:prSet/>
      <dgm:spPr/>
      <dgm:t>
        <a:bodyPr/>
        <a:lstStyle/>
        <a:p>
          <a:endParaRPr lang="ru-RU"/>
        </a:p>
      </dgm:t>
    </dgm:pt>
    <dgm:pt modelId="{2C5304EC-0A2A-4D0C-8AB9-C0A73C4B4442}" type="sibTrans" cxnId="{9B4CB23E-D028-40E0-A090-CF732BFB15AE}">
      <dgm:prSet/>
      <dgm:spPr/>
      <dgm:t>
        <a:bodyPr/>
        <a:lstStyle/>
        <a:p>
          <a:endParaRPr lang="ru-RU"/>
        </a:p>
      </dgm:t>
    </dgm:pt>
    <dgm:pt modelId="{944B1AFE-E27F-4231-A6D9-4199BE716281}">
      <dgm:prSet custT="1"/>
      <dgm:spPr/>
      <dgm:t>
        <a:bodyPr/>
        <a:lstStyle/>
        <a:p>
          <a:r>
            <a:rPr lang="ru-RU" sz="2800" dirty="0" err="1" smtClean="0">
              <a:latin typeface="Times New Roman" panose="02020603050405020304" pitchFamily="18" charset="0"/>
              <a:cs typeface="Times New Roman" panose="02020603050405020304" pitchFamily="18" charset="0"/>
            </a:rPr>
            <a:t>Кәсіпорын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құрылысы</a:t>
          </a:r>
          <a:r>
            <a:rPr lang="ru-RU" sz="2800" dirty="0" smtClean="0">
              <a:latin typeface="Times New Roman" panose="02020603050405020304" pitchFamily="18" charset="0"/>
              <a:cs typeface="Times New Roman" panose="02020603050405020304" pitchFamily="18" charset="0"/>
            </a:rPr>
            <a:t> мен </a:t>
          </a:r>
          <a:r>
            <a:rPr lang="ru-RU" sz="2800" dirty="0" err="1" smtClean="0">
              <a:latin typeface="Times New Roman" panose="02020603050405020304" pitchFamily="18" charset="0"/>
              <a:cs typeface="Times New Roman" panose="02020603050405020304" pitchFamily="18" charset="0"/>
            </a:rPr>
            <a:t>өндірісінің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экономикасы</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dgm:t>
    </dgm:pt>
    <dgm:pt modelId="{004751B3-54B4-427F-BF58-4EE3E77BE9D7}" type="parTrans" cxnId="{DEAA2E37-414E-46B4-A526-ABCE78A70124}">
      <dgm:prSet/>
      <dgm:spPr/>
      <dgm:t>
        <a:bodyPr/>
        <a:lstStyle/>
        <a:p>
          <a:endParaRPr lang="ru-RU"/>
        </a:p>
      </dgm:t>
    </dgm:pt>
    <dgm:pt modelId="{9D40C06C-F9EB-47F0-8DEC-2131602C8DDA}" type="sibTrans" cxnId="{DEAA2E37-414E-46B4-A526-ABCE78A70124}">
      <dgm:prSet/>
      <dgm:spPr/>
      <dgm:t>
        <a:bodyPr/>
        <a:lstStyle/>
        <a:p>
          <a:endParaRPr lang="ru-RU"/>
        </a:p>
      </dgm:t>
    </dgm:pt>
    <dgm:pt modelId="{4CB4C195-98CB-4385-A34A-599C601CBB27}" type="pres">
      <dgm:prSet presAssocID="{639BE39C-734B-423F-BD12-7B56954695BF}" presName="Name0" presStyleCnt="0">
        <dgm:presLayoutVars>
          <dgm:chMax val="7"/>
          <dgm:chPref val="7"/>
          <dgm:dir/>
        </dgm:presLayoutVars>
      </dgm:prSet>
      <dgm:spPr/>
      <dgm:t>
        <a:bodyPr/>
        <a:lstStyle/>
        <a:p>
          <a:endParaRPr lang="ru-RU"/>
        </a:p>
      </dgm:t>
    </dgm:pt>
    <dgm:pt modelId="{F2CFCBD6-3B15-4ABD-84E2-419483A034FC}" type="pres">
      <dgm:prSet presAssocID="{639BE39C-734B-423F-BD12-7B56954695BF}" presName="Name1" presStyleCnt="0"/>
      <dgm:spPr/>
    </dgm:pt>
    <dgm:pt modelId="{C6F3A8C4-8802-4441-B481-F438ECED01BE}" type="pres">
      <dgm:prSet presAssocID="{639BE39C-734B-423F-BD12-7B56954695BF}" presName="cycle" presStyleCnt="0"/>
      <dgm:spPr/>
    </dgm:pt>
    <dgm:pt modelId="{1D6CF156-E147-4AD7-B4B6-20299DE1B6D9}" type="pres">
      <dgm:prSet presAssocID="{639BE39C-734B-423F-BD12-7B56954695BF}" presName="srcNode" presStyleLbl="node1" presStyleIdx="0" presStyleCnt="5"/>
      <dgm:spPr/>
    </dgm:pt>
    <dgm:pt modelId="{694F2608-0776-4EDF-ACB2-0A6ECCFAEE98}" type="pres">
      <dgm:prSet presAssocID="{639BE39C-734B-423F-BD12-7B56954695BF}" presName="conn" presStyleLbl="parChTrans1D2" presStyleIdx="0" presStyleCnt="1"/>
      <dgm:spPr/>
      <dgm:t>
        <a:bodyPr/>
        <a:lstStyle/>
        <a:p>
          <a:endParaRPr lang="ru-RU"/>
        </a:p>
      </dgm:t>
    </dgm:pt>
    <dgm:pt modelId="{4F5A9F6B-DE5A-4518-8EB9-71E476EF19FC}" type="pres">
      <dgm:prSet presAssocID="{639BE39C-734B-423F-BD12-7B56954695BF}" presName="extraNode" presStyleLbl="node1" presStyleIdx="0" presStyleCnt="5"/>
      <dgm:spPr/>
    </dgm:pt>
    <dgm:pt modelId="{651E6C1D-C7A1-407B-A11A-208FC3C39AD7}" type="pres">
      <dgm:prSet presAssocID="{639BE39C-734B-423F-BD12-7B56954695BF}" presName="dstNode" presStyleLbl="node1" presStyleIdx="0" presStyleCnt="5"/>
      <dgm:spPr/>
    </dgm:pt>
    <dgm:pt modelId="{CEE5BCE0-C75C-4868-B6B2-D3FDCFBE46E7}" type="pres">
      <dgm:prSet presAssocID="{E7AA6BD1-E2EB-4476-94AC-01E1C0D9D736}" presName="text_1" presStyleLbl="node1" presStyleIdx="0" presStyleCnt="5">
        <dgm:presLayoutVars>
          <dgm:bulletEnabled val="1"/>
        </dgm:presLayoutVars>
      </dgm:prSet>
      <dgm:spPr/>
      <dgm:t>
        <a:bodyPr/>
        <a:lstStyle/>
        <a:p>
          <a:endParaRPr lang="ru-RU"/>
        </a:p>
      </dgm:t>
    </dgm:pt>
    <dgm:pt modelId="{199C9232-13FF-4350-881C-F651C04F4497}" type="pres">
      <dgm:prSet presAssocID="{E7AA6BD1-E2EB-4476-94AC-01E1C0D9D736}" presName="accent_1" presStyleCnt="0"/>
      <dgm:spPr/>
    </dgm:pt>
    <dgm:pt modelId="{32203380-27A3-43D9-B4D1-1C0704A596F6}" type="pres">
      <dgm:prSet presAssocID="{E7AA6BD1-E2EB-4476-94AC-01E1C0D9D736}" presName="accentRepeatNode" presStyleLbl="solidFgAcc1" presStyleIdx="0" presStyleCnt="5"/>
      <dgm:spPr/>
    </dgm:pt>
    <dgm:pt modelId="{6D97F37F-0E84-4C58-8349-DF1FB915A234}" type="pres">
      <dgm:prSet presAssocID="{55A4790E-645E-41CC-B9C8-4347018EEA2E}" presName="text_2" presStyleLbl="node1" presStyleIdx="1" presStyleCnt="5">
        <dgm:presLayoutVars>
          <dgm:bulletEnabled val="1"/>
        </dgm:presLayoutVars>
      </dgm:prSet>
      <dgm:spPr/>
      <dgm:t>
        <a:bodyPr/>
        <a:lstStyle/>
        <a:p>
          <a:endParaRPr lang="ru-RU"/>
        </a:p>
      </dgm:t>
    </dgm:pt>
    <dgm:pt modelId="{8BE4413F-4601-4EF3-AEF4-C182E94B0139}" type="pres">
      <dgm:prSet presAssocID="{55A4790E-645E-41CC-B9C8-4347018EEA2E}" presName="accent_2" presStyleCnt="0"/>
      <dgm:spPr/>
    </dgm:pt>
    <dgm:pt modelId="{796845EB-11F4-41E3-8E36-3C7A65B3FAF0}" type="pres">
      <dgm:prSet presAssocID="{55A4790E-645E-41CC-B9C8-4347018EEA2E}" presName="accentRepeatNode" presStyleLbl="solidFgAcc1" presStyleIdx="1" presStyleCnt="5"/>
      <dgm:spPr/>
    </dgm:pt>
    <dgm:pt modelId="{93DAF244-7A2B-49FB-B5F4-D2727A99203E}" type="pres">
      <dgm:prSet presAssocID="{3D895BDC-337D-4CB8-82DE-16D1B0BD6F13}" presName="text_3" presStyleLbl="node1" presStyleIdx="2" presStyleCnt="5">
        <dgm:presLayoutVars>
          <dgm:bulletEnabled val="1"/>
        </dgm:presLayoutVars>
      </dgm:prSet>
      <dgm:spPr/>
      <dgm:t>
        <a:bodyPr/>
        <a:lstStyle/>
        <a:p>
          <a:endParaRPr lang="ru-RU"/>
        </a:p>
      </dgm:t>
    </dgm:pt>
    <dgm:pt modelId="{53E71F20-C8C5-49FE-B47A-8FC3A8C9B427}" type="pres">
      <dgm:prSet presAssocID="{3D895BDC-337D-4CB8-82DE-16D1B0BD6F13}" presName="accent_3" presStyleCnt="0"/>
      <dgm:spPr/>
    </dgm:pt>
    <dgm:pt modelId="{98B4E81E-1E36-4F36-9AC1-CCFC08C0CBD4}" type="pres">
      <dgm:prSet presAssocID="{3D895BDC-337D-4CB8-82DE-16D1B0BD6F13}" presName="accentRepeatNode" presStyleLbl="solidFgAcc1" presStyleIdx="2" presStyleCnt="5"/>
      <dgm:spPr/>
    </dgm:pt>
    <dgm:pt modelId="{D94E8CD7-E347-443D-98D0-405101A0888E}" type="pres">
      <dgm:prSet presAssocID="{A077E522-E9C3-4C7D-9828-9FE926B6CBF1}" presName="text_4" presStyleLbl="node1" presStyleIdx="3" presStyleCnt="5">
        <dgm:presLayoutVars>
          <dgm:bulletEnabled val="1"/>
        </dgm:presLayoutVars>
      </dgm:prSet>
      <dgm:spPr/>
      <dgm:t>
        <a:bodyPr/>
        <a:lstStyle/>
        <a:p>
          <a:endParaRPr lang="ru-RU"/>
        </a:p>
      </dgm:t>
    </dgm:pt>
    <dgm:pt modelId="{E6021927-DC82-4B69-BAD8-B7BCD6EBE690}" type="pres">
      <dgm:prSet presAssocID="{A077E522-E9C3-4C7D-9828-9FE926B6CBF1}" presName="accent_4" presStyleCnt="0"/>
      <dgm:spPr/>
    </dgm:pt>
    <dgm:pt modelId="{EB479CF0-6964-47C8-BBCB-0231F9E2BB21}" type="pres">
      <dgm:prSet presAssocID="{A077E522-E9C3-4C7D-9828-9FE926B6CBF1}" presName="accentRepeatNode" presStyleLbl="solidFgAcc1" presStyleIdx="3" presStyleCnt="5"/>
      <dgm:spPr/>
    </dgm:pt>
    <dgm:pt modelId="{CCCD8C46-15D8-42B0-9506-9D4DCC775054}" type="pres">
      <dgm:prSet presAssocID="{944B1AFE-E27F-4231-A6D9-4199BE716281}" presName="text_5" presStyleLbl="node1" presStyleIdx="4" presStyleCnt="5">
        <dgm:presLayoutVars>
          <dgm:bulletEnabled val="1"/>
        </dgm:presLayoutVars>
      </dgm:prSet>
      <dgm:spPr/>
      <dgm:t>
        <a:bodyPr/>
        <a:lstStyle/>
        <a:p>
          <a:endParaRPr lang="ru-RU"/>
        </a:p>
      </dgm:t>
    </dgm:pt>
    <dgm:pt modelId="{0FBE6440-246F-4221-829C-BC630E92BEAD}" type="pres">
      <dgm:prSet presAssocID="{944B1AFE-E27F-4231-A6D9-4199BE716281}" presName="accent_5" presStyleCnt="0"/>
      <dgm:spPr/>
    </dgm:pt>
    <dgm:pt modelId="{5DB03A6D-D117-4B63-A4B0-09963DB0FDAE}" type="pres">
      <dgm:prSet presAssocID="{944B1AFE-E27F-4231-A6D9-4199BE716281}" presName="accentRepeatNode" presStyleLbl="solidFgAcc1" presStyleIdx="4" presStyleCnt="5"/>
      <dgm:spPr/>
    </dgm:pt>
  </dgm:ptLst>
  <dgm:cxnLst>
    <dgm:cxn modelId="{B53AA968-A222-4EC2-A529-167BF5F10DAE}" type="presOf" srcId="{3D895BDC-337D-4CB8-82DE-16D1B0BD6F13}" destId="{93DAF244-7A2B-49FB-B5F4-D2727A99203E}" srcOrd="0" destOrd="0" presId="urn:microsoft.com/office/officeart/2008/layout/VerticalCurvedList"/>
    <dgm:cxn modelId="{6F07CC22-68CA-4C87-93D2-E33ABF0254D9}" srcId="{639BE39C-734B-423F-BD12-7B56954695BF}" destId="{E7AA6BD1-E2EB-4476-94AC-01E1C0D9D736}" srcOrd="0" destOrd="0" parTransId="{139E28CD-EEB2-45C6-934F-1538D99171E4}" sibTransId="{D2763BAF-FC59-4239-A4A6-ADDA2FE187FC}"/>
    <dgm:cxn modelId="{18653149-7CDC-4777-8C23-EBFF9724A58F}" type="presOf" srcId="{A077E522-E9C3-4C7D-9828-9FE926B6CBF1}" destId="{D94E8CD7-E347-443D-98D0-405101A0888E}" srcOrd="0" destOrd="0" presId="urn:microsoft.com/office/officeart/2008/layout/VerticalCurvedList"/>
    <dgm:cxn modelId="{9B4CB23E-D028-40E0-A090-CF732BFB15AE}" srcId="{639BE39C-734B-423F-BD12-7B56954695BF}" destId="{A077E522-E9C3-4C7D-9828-9FE926B6CBF1}" srcOrd="3" destOrd="0" parTransId="{A09F812A-C5F6-4948-BA56-6AAA38208CD3}" sibTransId="{2C5304EC-0A2A-4D0C-8AB9-C0A73C4B4442}"/>
    <dgm:cxn modelId="{7EF02813-FE5C-4AE4-980E-07E0A9EE530F}" type="presOf" srcId="{944B1AFE-E27F-4231-A6D9-4199BE716281}" destId="{CCCD8C46-15D8-42B0-9506-9D4DCC775054}" srcOrd="0" destOrd="0" presId="urn:microsoft.com/office/officeart/2008/layout/VerticalCurvedList"/>
    <dgm:cxn modelId="{98B1ADBE-BFE7-48C9-B4B7-EF8E19BEE5D4}" type="presOf" srcId="{D2763BAF-FC59-4239-A4A6-ADDA2FE187FC}" destId="{694F2608-0776-4EDF-ACB2-0A6ECCFAEE98}" srcOrd="0" destOrd="0" presId="urn:microsoft.com/office/officeart/2008/layout/VerticalCurvedList"/>
    <dgm:cxn modelId="{44FFE3DA-1D10-4551-B595-B7ABEF9BE6BC}" type="presOf" srcId="{639BE39C-734B-423F-BD12-7B56954695BF}" destId="{4CB4C195-98CB-4385-A34A-599C601CBB27}" srcOrd="0" destOrd="0" presId="urn:microsoft.com/office/officeart/2008/layout/VerticalCurvedList"/>
    <dgm:cxn modelId="{942E353B-1486-488C-B42A-3DAEBE366900}" type="presOf" srcId="{55A4790E-645E-41CC-B9C8-4347018EEA2E}" destId="{6D97F37F-0E84-4C58-8349-DF1FB915A234}" srcOrd="0" destOrd="0" presId="urn:microsoft.com/office/officeart/2008/layout/VerticalCurvedList"/>
    <dgm:cxn modelId="{DEAA2E37-414E-46B4-A526-ABCE78A70124}" srcId="{639BE39C-734B-423F-BD12-7B56954695BF}" destId="{944B1AFE-E27F-4231-A6D9-4199BE716281}" srcOrd="4" destOrd="0" parTransId="{004751B3-54B4-427F-BF58-4EE3E77BE9D7}" sibTransId="{9D40C06C-F9EB-47F0-8DEC-2131602C8DDA}"/>
    <dgm:cxn modelId="{1AE40110-110A-4D6C-A693-3A40F5B6EEE4}" srcId="{639BE39C-734B-423F-BD12-7B56954695BF}" destId="{3D895BDC-337D-4CB8-82DE-16D1B0BD6F13}" srcOrd="2" destOrd="0" parTransId="{45D6FA21-EE7D-41CA-A33E-C5CDC95643C2}" sibTransId="{E6795384-E401-4857-ABBA-E2CB9FFC8B02}"/>
    <dgm:cxn modelId="{5FC9B6B6-C094-4A12-B8C8-3491001798CA}" srcId="{639BE39C-734B-423F-BD12-7B56954695BF}" destId="{55A4790E-645E-41CC-B9C8-4347018EEA2E}" srcOrd="1" destOrd="0" parTransId="{8530153C-7FC5-497C-BDC0-CB535656B618}" sibTransId="{9E6FD5A7-38F6-464E-944D-FBE573438A89}"/>
    <dgm:cxn modelId="{B6961928-A7D4-4A07-AA7B-FE33E74FC7AC}" type="presOf" srcId="{E7AA6BD1-E2EB-4476-94AC-01E1C0D9D736}" destId="{CEE5BCE0-C75C-4868-B6B2-D3FDCFBE46E7}" srcOrd="0" destOrd="0" presId="urn:microsoft.com/office/officeart/2008/layout/VerticalCurvedList"/>
    <dgm:cxn modelId="{BA8C55B8-4CE8-4298-9301-BE0D679E8F3E}" type="presParOf" srcId="{4CB4C195-98CB-4385-A34A-599C601CBB27}" destId="{F2CFCBD6-3B15-4ABD-84E2-419483A034FC}" srcOrd="0" destOrd="0" presId="urn:microsoft.com/office/officeart/2008/layout/VerticalCurvedList"/>
    <dgm:cxn modelId="{46B885AB-EA75-450E-AA83-39A084C86332}" type="presParOf" srcId="{F2CFCBD6-3B15-4ABD-84E2-419483A034FC}" destId="{C6F3A8C4-8802-4441-B481-F438ECED01BE}" srcOrd="0" destOrd="0" presId="urn:microsoft.com/office/officeart/2008/layout/VerticalCurvedList"/>
    <dgm:cxn modelId="{2B9CFF24-792E-4C8F-9C49-A2E2637A96F9}" type="presParOf" srcId="{C6F3A8C4-8802-4441-B481-F438ECED01BE}" destId="{1D6CF156-E147-4AD7-B4B6-20299DE1B6D9}" srcOrd="0" destOrd="0" presId="urn:microsoft.com/office/officeart/2008/layout/VerticalCurvedList"/>
    <dgm:cxn modelId="{02432A42-5C07-4FBC-B0DF-1E503E238E10}" type="presParOf" srcId="{C6F3A8C4-8802-4441-B481-F438ECED01BE}" destId="{694F2608-0776-4EDF-ACB2-0A6ECCFAEE98}" srcOrd="1" destOrd="0" presId="urn:microsoft.com/office/officeart/2008/layout/VerticalCurvedList"/>
    <dgm:cxn modelId="{96610D76-638E-4792-AED2-2D0AB12F521B}" type="presParOf" srcId="{C6F3A8C4-8802-4441-B481-F438ECED01BE}" destId="{4F5A9F6B-DE5A-4518-8EB9-71E476EF19FC}" srcOrd="2" destOrd="0" presId="urn:microsoft.com/office/officeart/2008/layout/VerticalCurvedList"/>
    <dgm:cxn modelId="{8DF4B361-D863-428E-A304-3DC34C45D4A5}" type="presParOf" srcId="{C6F3A8C4-8802-4441-B481-F438ECED01BE}" destId="{651E6C1D-C7A1-407B-A11A-208FC3C39AD7}" srcOrd="3" destOrd="0" presId="urn:microsoft.com/office/officeart/2008/layout/VerticalCurvedList"/>
    <dgm:cxn modelId="{BB558BD9-2FB7-44BC-8EC2-E72E06C8847D}" type="presParOf" srcId="{F2CFCBD6-3B15-4ABD-84E2-419483A034FC}" destId="{CEE5BCE0-C75C-4868-B6B2-D3FDCFBE46E7}" srcOrd="1" destOrd="0" presId="urn:microsoft.com/office/officeart/2008/layout/VerticalCurvedList"/>
    <dgm:cxn modelId="{2E696542-F89C-484D-99B9-96FCDF89D75B}" type="presParOf" srcId="{F2CFCBD6-3B15-4ABD-84E2-419483A034FC}" destId="{199C9232-13FF-4350-881C-F651C04F4497}" srcOrd="2" destOrd="0" presId="urn:microsoft.com/office/officeart/2008/layout/VerticalCurvedList"/>
    <dgm:cxn modelId="{A727BE23-BCE2-40E3-B92C-7400FFEAE833}" type="presParOf" srcId="{199C9232-13FF-4350-881C-F651C04F4497}" destId="{32203380-27A3-43D9-B4D1-1C0704A596F6}" srcOrd="0" destOrd="0" presId="urn:microsoft.com/office/officeart/2008/layout/VerticalCurvedList"/>
    <dgm:cxn modelId="{42056C60-CF29-426B-A0C1-230E16FF9B5E}" type="presParOf" srcId="{F2CFCBD6-3B15-4ABD-84E2-419483A034FC}" destId="{6D97F37F-0E84-4C58-8349-DF1FB915A234}" srcOrd="3" destOrd="0" presId="urn:microsoft.com/office/officeart/2008/layout/VerticalCurvedList"/>
    <dgm:cxn modelId="{AA0E242C-5466-43B5-9957-10BCC8F16E62}" type="presParOf" srcId="{F2CFCBD6-3B15-4ABD-84E2-419483A034FC}" destId="{8BE4413F-4601-4EF3-AEF4-C182E94B0139}" srcOrd="4" destOrd="0" presId="urn:microsoft.com/office/officeart/2008/layout/VerticalCurvedList"/>
    <dgm:cxn modelId="{D704DBC1-A796-4084-AEB8-D521CCCAF13A}" type="presParOf" srcId="{8BE4413F-4601-4EF3-AEF4-C182E94B0139}" destId="{796845EB-11F4-41E3-8E36-3C7A65B3FAF0}" srcOrd="0" destOrd="0" presId="urn:microsoft.com/office/officeart/2008/layout/VerticalCurvedList"/>
    <dgm:cxn modelId="{4117157E-DFCB-4F59-968A-99AC17492F39}" type="presParOf" srcId="{F2CFCBD6-3B15-4ABD-84E2-419483A034FC}" destId="{93DAF244-7A2B-49FB-B5F4-D2727A99203E}" srcOrd="5" destOrd="0" presId="urn:microsoft.com/office/officeart/2008/layout/VerticalCurvedList"/>
    <dgm:cxn modelId="{EA651EA5-A378-4915-A5A9-A44E37FE877D}" type="presParOf" srcId="{F2CFCBD6-3B15-4ABD-84E2-419483A034FC}" destId="{53E71F20-C8C5-49FE-B47A-8FC3A8C9B427}" srcOrd="6" destOrd="0" presId="urn:microsoft.com/office/officeart/2008/layout/VerticalCurvedList"/>
    <dgm:cxn modelId="{E6C5DD33-3B10-4FB5-BC02-4A7CB913CCBE}" type="presParOf" srcId="{53E71F20-C8C5-49FE-B47A-8FC3A8C9B427}" destId="{98B4E81E-1E36-4F36-9AC1-CCFC08C0CBD4}" srcOrd="0" destOrd="0" presId="urn:microsoft.com/office/officeart/2008/layout/VerticalCurvedList"/>
    <dgm:cxn modelId="{0EFACC50-073E-4105-9AE0-BE0D7DB99EB0}" type="presParOf" srcId="{F2CFCBD6-3B15-4ABD-84E2-419483A034FC}" destId="{D94E8CD7-E347-443D-98D0-405101A0888E}" srcOrd="7" destOrd="0" presId="urn:microsoft.com/office/officeart/2008/layout/VerticalCurvedList"/>
    <dgm:cxn modelId="{6BD39DEA-05B4-49D5-8B50-FA52345AF469}" type="presParOf" srcId="{F2CFCBD6-3B15-4ABD-84E2-419483A034FC}" destId="{E6021927-DC82-4B69-BAD8-B7BCD6EBE690}" srcOrd="8" destOrd="0" presId="urn:microsoft.com/office/officeart/2008/layout/VerticalCurvedList"/>
    <dgm:cxn modelId="{09B21817-46DE-4E18-8D61-FD7C1B98B58B}" type="presParOf" srcId="{E6021927-DC82-4B69-BAD8-B7BCD6EBE690}" destId="{EB479CF0-6964-47C8-BBCB-0231F9E2BB21}" srcOrd="0" destOrd="0" presId="urn:microsoft.com/office/officeart/2008/layout/VerticalCurvedList"/>
    <dgm:cxn modelId="{833F2587-6D4E-4F5E-AAA8-242045B0DC25}" type="presParOf" srcId="{F2CFCBD6-3B15-4ABD-84E2-419483A034FC}" destId="{CCCD8C46-15D8-42B0-9506-9D4DCC775054}" srcOrd="9" destOrd="0" presId="urn:microsoft.com/office/officeart/2008/layout/VerticalCurvedList"/>
    <dgm:cxn modelId="{1F33699A-1793-42B4-B566-68EF5F1DEEEF}" type="presParOf" srcId="{F2CFCBD6-3B15-4ABD-84E2-419483A034FC}" destId="{0FBE6440-246F-4221-829C-BC630E92BEAD}" srcOrd="10" destOrd="0" presId="urn:microsoft.com/office/officeart/2008/layout/VerticalCurvedList"/>
    <dgm:cxn modelId="{938A84B8-486E-473D-AAA5-D38396694FF8}" type="presParOf" srcId="{0FBE6440-246F-4221-829C-BC630E92BEAD}" destId="{5DB03A6D-D117-4B63-A4B0-09963DB0FD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F2608-0776-4EDF-ACB2-0A6ECCFAEE98}">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E5BCE0-C75C-4868-B6B2-D3FDCFBE46E7}">
      <dsp:nvSpPr>
        <dsp:cNvPr id="0" name=""/>
        <dsp:cNvSpPr/>
      </dsp:nvSpPr>
      <dsp:spPr>
        <a:xfrm>
          <a:off x="509717" y="338558"/>
          <a:ext cx="7541700" cy="6775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ru-RU" sz="2800" kern="1200" dirty="0" err="1" smtClean="0">
              <a:latin typeface="Times New Roman" panose="02020603050405020304" pitchFamily="18" charset="0"/>
              <a:cs typeface="Times New Roman" panose="02020603050405020304" pitchFamily="18" charset="0"/>
            </a:rPr>
            <a:t>Бастапқы</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мәліметтер</a:t>
          </a:r>
          <a:r>
            <a:rPr lang="ru-RU" sz="2800" kern="1200" dirty="0" smtClean="0">
              <a:latin typeface="Times New Roman" panose="02020603050405020304" pitchFamily="18" charset="0"/>
              <a:cs typeface="Times New Roman" panose="02020603050405020304" pitchFamily="18" charset="0"/>
            </a:rPr>
            <a:t>;</a:t>
          </a:r>
          <a:endParaRPr lang="ru-RU" sz="2800" kern="1200" dirty="0">
            <a:latin typeface="Times New Roman" panose="02020603050405020304" pitchFamily="18" charset="0"/>
            <a:cs typeface="Times New Roman" panose="02020603050405020304" pitchFamily="18" charset="0"/>
          </a:endParaRPr>
        </a:p>
      </dsp:txBody>
      <dsp:txXfrm>
        <a:off x="509717" y="338558"/>
        <a:ext cx="7541700" cy="677550"/>
      </dsp:txXfrm>
    </dsp:sp>
    <dsp:sp modelId="{32203380-27A3-43D9-B4D1-1C0704A596F6}">
      <dsp:nvSpPr>
        <dsp:cNvPr id="0" name=""/>
        <dsp:cNvSpPr/>
      </dsp:nvSpPr>
      <dsp:spPr>
        <a:xfrm>
          <a:off x="86248" y="253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D97F37F-0E84-4C58-8349-DF1FB915A234}">
      <dsp:nvSpPr>
        <dsp:cNvPr id="0" name=""/>
        <dsp:cNvSpPr/>
      </dsp:nvSpPr>
      <dsp:spPr>
        <a:xfrm>
          <a:off x="995230" y="1354558"/>
          <a:ext cx="7056187" cy="6775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ru-RU" sz="2800" kern="1200" smtClean="0">
              <a:latin typeface="Times New Roman" panose="02020603050405020304" pitchFamily="18" charset="0"/>
              <a:cs typeface="Times New Roman" panose="02020603050405020304" pitchFamily="18" charset="0"/>
            </a:rPr>
            <a:t>Өндіріс орнынының өнімінің экономикада қажеттілігін негіздеу;</a:t>
          </a:r>
          <a:endParaRPr lang="ru-RU" sz="2800" kern="1200" dirty="0">
            <a:latin typeface="Times New Roman" panose="02020603050405020304" pitchFamily="18" charset="0"/>
            <a:cs typeface="Times New Roman" panose="02020603050405020304" pitchFamily="18" charset="0"/>
          </a:endParaRPr>
        </a:p>
      </dsp:txBody>
      <dsp:txXfrm>
        <a:off x="995230" y="1354558"/>
        <a:ext cx="7056187" cy="677550"/>
      </dsp:txXfrm>
    </dsp:sp>
    <dsp:sp modelId="{796845EB-11F4-41E3-8E36-3C7A65B3FAF0}">
      <dsp:nvSpPr>
        <dsp:cNvPr id="0" name=""/>
        <dsp:cNvSpPr/>
      </dsp:nvSpPr>
      <dsp:spPr>
        <a:xfrm>
          <a:off x="571761" y="1269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3DAF244-7A2B-49FB-B5F4-D2727A99203E}">
      <dsp:nvSpPr>
        <dsp:cNvPr id="0" name=""/>
        <dsp:cNvSpPr/>
      </dsp:nvSpPr>
      <dsp:spPr>
        <a:xfrm>
          <a:off x="1144243" y="2370558"/>
          <a:ext cx="6907174" cy="6775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ru-RU" sz="2800" kern="1200" smtClean="0">
              <a:latin typeface="Times New Roman" panose="02020603050405020304" pitchFamily="18" charset="0"/>
              <a:cs typeface="Times New Roman" panose="02020603050405020304" pitchFamily="18" charset="0"/>
            </a:rPr>
            <a:t>Өндіріс орнының орналасқан орнын негіздеу;</a:t>
          </a:r>
          <a:endParaRPr lang="ru-RU" sz="2800" kern="1200" dirty="0" smtClean="0">
            <a:latin typeface="Times New Roman" panose="02020603050405020304" pitchFamily="18" charset="0"/>
            <a:cs typeface="Times New Roman" panose="02020603050405020304" pitchFamily="18" charset="0"/>
          </a:endParaRPr>
        </a:p>
      </dsp:txBody>
      <dsp:txXfrm>
        <a:off x="1144243" y="2370558"/>
        <a:ext cx="6907174" cy="677550"/>
      </dsp:txXfrm>
    </dsp:sp>
    <dsp:sp modelId="{98B4E81E-1E36-4F36-9AC1-CCFC08C0CBD4}">
      <dsp:nvSpPr>
        <dsp:cNvPr id="0" name=""/>
        <dsp:cNvSpPr/>
      </dsp:nvSpPr>
      <dsp:spPr>
        <a:xfrm>
          <a:off x="720774" y="2285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94E8CD7-E347-443D-98D0-405101A0888E}">
      <dsp:nvSpPr>
        <dsp:cNvPr id="0" name=""/>
        <dsp:cNvSpPr/>
      </dsp:nvSpPr>
      <dsp:spPr>
        <a:xfrm>
          <a:off x="995230" y="3386558"/>
          <a:ext cx="7056187" cy="6775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ru-RU" sz="2800" kern="1200" smtClean="0">
              <a:latin typeface="Times New Roman" panose="02020603050405020304" pitchFamily="18" charset="0"/>
              <a:cs typeface="Times New Roman" panose="02020603050405020304" pitchFamily="18" charset="0"/>
            </a:rPr>
            <a:t>Өнімнің өндіру тәсілін негіздеу;</a:t>
          </a:r>
          <a:endParaRPr lang="ru-RU" sz="2800" kern="1200" dirty="0">
            <a:latin typeface="Times New Roman" panose="02020603050405020304" pitchFamily="18" charset="0"/>
            <a:cs typeface="Times New Roman" panose="02020603050405020304" pitchFamily="18" charset="0"/>
          </a:endParaRPr>
        </a:p>
      </dsp:txBody>
      <dsp:txXfrm>
        <a:off x="995230" y="3386558"/>
        <a:ext cx="7056187" cy="677550"/>
      </dsp:txXfrm>
    </dsp:sp>
    <dsp:sp modelId="{EB479CF0-6964-47C8-BBCB-0231F9E2BB21}">
      <dsp:nvSpPr>
        <dsp:cNvPr id="0" name=""/>
        <dsp:cNvSpPr/>
      </dsp:nvSpPr>
      <dsp:spPr>
        <a:xfrm>
          <a:off x="571761" y="3301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CCD8C46-15D8-42B0-9506-9D4DCC775054}">
      <dsp:nvSpPr>
        <dsp:cNvPr id="0" name=""/>
        <dsp:cNvSpPr/>
      </dsp:nvSpPr>
      <dsp:spPr>
        <a:xfrm>
          <a:off x="509717" y="4402558"/>
          <a:ext cx="7541700" cy="67755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ru-RU" sz="2800" kern="1200" dirty="0" err="1" smtClean="0">
              <a:latin typeface="Times New Roman" panose="02020603050405020304" pitchFamily="18" charset="0"/>
              <a:cs typeface="Times New Roman" panose="02020603050405020304" pitchFamily="18" charset="0"/>
            </a:rPr>
            <a:t>Кәсіпорын</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құрылысы</a:t>
          </a:r>
          <a:r>
            <a:rPr lang="ru-RU" sz="2800" kern="1200" dirty="0" smtClean="0">
              <a:latin typeface="Times New Roman" panose="02020603050405020304" pitchFamily="18" charset="0"/>
              <a:cs typeface="Times New Roman" panose="02020603050405020304" pitchFamily="18" charset="0"/>
            </a:rPr>
            <a:t> мен </a:t>
          </a:r>
          <a:r>
            <a:rPr lang="ru-RU" sz="2800" kern="1200" dirty="0" err="1" smtClean="0">
              <a:latin typeface="Times New Roman" panose="02020603050405020304" pitchFamily="18" charset="0"/>
              <a:cs typeface="Times New Roman" panose="02020603050405020304" pitchFamily="18" charset="0"/>
            </a:rPr>
            <a:t>өндірісінің</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экономикасы</a:t>
          </a:r>
          <a:r>
            <a:rPr lang="ru-RU" sz="2800" kern="1200" dirty="0" smtClean="0">
              <a:latin typeface="Times New Roman" panose="02020603050405020304" pitchFamily="18" charset="0"/>
              <a:cs typeface="Times New Roman" panose="02020603050405020304" pitchFamily="18" charset="0"/>
            </a:rPr>
            <a:t>; </a:t>
          </a:r>
          <a:endParaRPr lang="ru-RU" sz="2800" kern="1200" dirty="0">
            <a:latin typeface="Times New Roman" panose="02020603050405020304" pitchFamily="18" charset="0"/>
            <a:cs typeface="Times New Roman" panose="02020603050405020304" pitchFamily="18" charset="0"/>
          </a:endParaRPr>
        </a:p>
      </dsp:txBody>
      <dsp:txXfrm>
        <a:off x="509717" y="4402558"/>
        <a:ext cx="7541700" cy="677550"/>
      </dsp:txXfrm>
    </dsp:sp>
    <dsp:sp modelId="{5DB03A6D-D117-4B63-A4B0-09963DB0FDAE}">
      <dsp:nvSpPr>
        <dsp:cNvPr id="0" name=""/>
        <dsp:cNvSpPr/>
      </dsp:nvSpPr>
      <dsp:spPr>
        <a:xfrm>
          <a:off x="86248" y="4317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kk-KZ"/>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kk-KZ"/>
          </a:p>
        </p:txBody>
      </p:sp>
      <p:sp>
        <p:nvSpPr>
          <p:cNvPr id="4" name="Дата 3"/>
          <p:cNvSpPr>
            <a:spLocks noGrp="1"/>
          </p:cNvSpPr>
          <p:nvPr>
            <p:ph type="dt" sz="half" idx="10"/>
          </p:nvPr>
        </p:nvSpPr>
        <p:spPr/>
        <p:txBody>
          <a:body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17572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28974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kk-KZ"/>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65930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15879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kk-KZ"/>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43729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Дата 4"/>
          <p:cNvSpPr>
            <a:spLocks noGrp="1"/>
          </p:cNvSpPr>
          <p:nvPr>
            <p:ph type="dt" sz="half" idx="10"/>
          </p:nvPr>
        </p:nvSpPr>
        <p:spPr/>
        <p:txBody>
          <a:bodyPr/>
          <a:lstStyle/>
          <a:p>
            <a:fld id="{1A8B1ED7-32E6-4324-9A28-BC54F5626C3B}"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38600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kk-KZ"/>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7" name="Дата 6"/>
          <p:cNvSpPr>
            <a:spLocks noGrp="1"/>
          </p:cNvSpPr>
          <p:nvPr>
            <p:ph type="dt" sz="half" idx="10"/>
          </p:nvPr>
        </p:nvSpPr>
        <p:spPr/>
        <p:txBody>
          <a:bodyPr/>
          <a:lstStyle/>
          <a:p>
            <a:fld id="{1A8B1ED7-32E6-4324-9A28-BC54F5626C3B}" type="datetimeFigureOut">
              <a:rPr lang="kk-KZ" smtClean="0"/>
              <a:t>14.10.2022</a:t>
            </a:fld>
            <a:endParaRPr lang="kk-KZ"/>
          </a:p>
        </p:txBody>
      </p:sp>
      <p:sp>
        <p:nvSpPr>
          <p:cNvPr id="8" name="Нижний колонтитул 7"/>
          <p:cNvSpPr>
            <a:spLocks noGrp="1"/>
          </p:cNvSpPr>
          <p:nvPr>
            <p:ph type="ftr" sz="quarter" idx="11"/>
          </p:nvPr>
        </p:nvSpPr>
        <p:spPr/>
        <p:txBody>
          <a:bodyPr/>
          <a:lstStyle/>
          <a:p>
            <a:endParaRPr lang="kk-KZ"/>
          </a:p>
        </p:txBody>
      </p:sp>
      <p:sp>
        <p:nvSpPr>
          <p:cNvPr id="9" name="Номер слайда 8"/>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299570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Дата 2"/>
          <p:cNvSpPr>
            <a:spLocks noGrp="1"/>
          </p:cNvSpPr>
          <p:nvPr>
            <p:ph type="dt" sz="half" idx="10"/>
          </p:nvPr>
        </p:nvSpPr>
        <p:spPr/>
        <p:txBody>
          <a:bodyPr/>
          <a:lstStyle/>
          <a:p>
            <a:fld id="{1A8B1ED7-32E6-4324-9A28-BC54F5626C3B}" type="datetimeFigureOut">
              <a:rPr lang="kk-KZ" smtClean="0"/>
              <a:t>14.10.2022</a:t>
            </a:fld>
            <a:endParaRPr lang="kk-KZ"/>
          </a:p>
        </p:txBody>
      </p:sp>
      <p:sp>
        <p:nvSpPr>
          <p:cNvPr id="4" name="Нижний колонтитул 3"/>
          <p:cNvSpPr>
            <a:spLocks noGrp="1"/>
          </p:cNvSpPr>
          <p:nvPr>
            <p:ph type="ftr" sz="quarter" idx="11"/>
          </p:nvPr>
        </p:nvSpPr>
        <p:spPr/>
        <p:txBody>
          <a:bodyPr/>
          <a:lstStyle/>
          <a:p>
            <a:endParaRPr lang="kk-KZ"/>
          </a:p>
        </p:txBody>
      </p:sp>
      <p:sp>
        <p:nvSpPr>
          <p:cNvPr id="5" name="Номер слайда 4"/>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79363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8B1ED7-32E6-4324-9A28-BC54F5626C3B}" type="datetimeFigureOut">
              <a:rPr lang="kk-KZ" smtClean="0"/>
              <a:t>14.10.2022</a:t>
            </a:fld>
            <a:endParaRPr lang="kk-KZ"/>
          </a:p>
        </p:txBody>
      </p:sp>
      <p:sp>
        <p:nvSpPr>
          <p:cNvPr id="3" name="Нижний колонтитул 2"/>
          <p:cNvSpPr>
            <a:spLocks noGrp="1"/>
          </p:cNvSpPr>
          <p:nvPr>
            <p:ph type="ftr" sz="quarter" idx="11"/>
          </p:nvPr>
        </p:nvSpPr>
        <p:spPr/>
        <p:txBody>
          <a:bodyPr/>
          <a:lstStyle/>
          <a:p>
            <a:endParaRPr lang="kk-KZ"/>
          </a:p>
        </p:txBody>
      </p:sp>
      <p:sp>
        <p:nvSpPr>
          <p:cNvPr id="4" name="Номер слайда 3"/>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340177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k-KZ"/>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A8B1ED7-32E6-4324-9A28-BC54F5626C3B}"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524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kk-KZ"/>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A8B1ED7-32E6-4324-9A28-BC54F5626C3B}" type="datetimeFigureOut">
              <a:rPr lang="kk-KZ" smtClean="0"/>
              <a:t>14.10.2022</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ED7987D4-2287-44E1-9A86-03F3D8A7EE53}" type="slidenum">
              <a:rPr lang="kk-KZ" smtClean="0"/>
              <a:t>‹#›</a:t>
            </a:fld>
            <a:endParaRPr lang="kk-KZ"/>
          </a:p>
        </p:txBody>
      </p:sp>
    </p:spTree>
    <p:extLst>
      <p:ext uri="{BB962C8B-B14F-4D97-AF65-F5344CB8AC3E}">
        <p14:creationId xmlns:p14="http://schemas.microsoft.com/office/powerpoint/2010/main" val="177149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kk-KZ"/>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B1ED7-32E6-4324-9A28-BC54F5626C3B}" type="datetimeFigureOut">
              <a:rPr lang="kk-KZ" smtClean="0"/>
              <a:t>14.10.2022</a:t>
            </a:fld>
            <a:endParaRPr lang="kk-KZ"/>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87D4-2287-44E1-9A86-03F3D8A7EE53}" type="slidenum">
              <a:rPr lang="kk-KZ" smtClean="0"/>
              <a:t>‹#›</a:t>
            </a:fld>
            <a:endParaRPr lang="kk-KZ"/>
          </a:p>
        </p:txBody>
      </p:sp>
    </p:spTree>
    <p:extLst>
      <p:ext uri="{BB962C8B-B14F-4D97-AF65-F5344CB8AC3E}">
        <p14:creationId xmlns:p14="http://schemas.microsoft.com/office/powerpoint/2010/main" val="385638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158748" y="474408"/>
            <a:ext cx="1649362" cy="1649362"/>
          </a:xfrm>
          <a:prstGeom prst="rect">
            <a:avLst/>
          </a:prstGeom>
        </p:spPr>
      </p:pic>
      <p:pic>
        <p:nvPicPr>
          <p:cNvPr id="5" name="Рисунок 4"/>
          <p:cNvPicPr>
            <a:picLocks noChangeAspect="1"/>
          </p:cNvPicPr>
          <p:nvPr/>
        </p:nvPicPr>
        <p:blipFill>
          <a:blip r:embed="rId3"/>
          <a:stretch>
            <a:fillRect/>
          </a:stretch>
        </p:blipFill>
        <p:spPr>
          <a:xfrm>
            <a:off x="38263" y="4694635"/>
            <a:ext cx="12153737" cy="2163365"/>
          </a:xfrm>
          <a:prstGeom prst="rect">
            <a:avLst/>
          </a:prstGeom>
        </p:spPr>
      </p:pic>
      <p:pic>
        <p:nvPicPr>
          <p:cNvPr id="6" name="Рисунок 5"/>
          <p:cNvPicPr>
            <a:picLocks noChangeAspect="1"/>
          </p:cNvPicPr>
          <p:nvPr/>
        </p:nvPicPr>
        <p:blipFill>
          <a:blip r:embed="rId4"/>
          <a:stretch>
            <a:fillRect/>
          </a:stretch>
        </p:blipFill>
        <p:spPr>
          <a:xfrm>
            <a:off x="819764" y="-1"/>
            <a:ext cx="2064775" cy="2477729"/>
          </a:xfrm>
          <a:prstGeom prst="rect">
            <a:avLst/>
          </a:prstGeom>
        </p:spPr>
      </p:pic>
      <p:sp>
        <p:nvSpPr>
          <p:cNvPr id="7" name="TextBox 6"/>
          <p:cNvSpPr txBox="1"/>
          <p:nvPr/>
        </p:nvSpPr>
        <p:spPr>
          <a:xfrm>
            <a:off x="2743200" y="324465"/>
            <a:ext cx="6415547" cy="1323439"/>
          </a:xfrm>
          <a:prstGeom prst="rect">
            <a:avLst/>
          </a:prstGeom>
          <a:noFill/>
        </p:spPr>
        <p:txBody>
          <a:bodyPr wrap="square" rtlCol="0">
            <a:spAutoFit/>
          </a:bodyPr>
          <a:lstStyle/>
          <a:p>
            <a:pPr algn="ctr"/>
            <a:r>
              <a:rPr lang="kk-KZ" sz="2000" dirty="0" smtClean="0">
                <a:latin typeface="Times New Roman" panose="02020603050405020304" pitchFamily="18" charset="0"/>
                <a:cs typeface="Times New Roman" panose="02020603050405020304" pitchFamily="18" charset="0"/>
              </a:rPr>
              <a:t>Әл</a:t>
            </a:r>
            <a:r>
              <a:rPr lang="en-US" sz="2000" dirty="0" smtClean="0">
                <a:latin typeface="Times New Roman" panose="02020603050405020304" pitchFamily="18" charset="0"/>
                <a:cs typeface="Times New Roman" panose="02020603050405020304" pitchFamily="18" charset="0"/>
              </a:rPr>
              <a:t>-</a:t>
            </a:r>
            <a:r>
              <a:rPr lang="kk-KZ" sz="2000" dirty="0" smtClean="0">
                <a:latin typeface="Times New Roman" panose="02020603050405020304" pitchFamily="18" charset="0"/>
                <a:cs typeface="Times New Roman" panose="02020603050405020304" pitchFamily="18" charset="0"/>
              </a:rPr>
              <a:t>Фараби атындағы Қазақ Ұлттық Университеті</a:t>
            </a:r>
          </a:p>
          <a:p>
            <a:pPr algn="ctr"/>
            <a:r>
              <a:rPr lang="kk-KZ" sz="2000" dirty="0" smtClean="0">
                <a:latin typeface="Times New Roman" panose="02020603050405020304" pitchFamily="18" charset="0"/>
                <a:cs typeface="Times New Roman" panose="02020603050405020304" pitchFamily="18" charset="0"/>
              </a:rPr>
              <a:t>Химия және химиялық технология факультеті</a:t>
            </a:r>
          </a:p>
          <a:p>
            <a:pPr algn="ctr"/>
            <a:r>
              <a:rPr lang="kk-KZ" sz="2000" dirty="0" smtClean="0">
                <a:latin typeface="Times New Roman" panose="02020603050405020304" pitchFamily="18" charset="0"/>
                <a:cs typeface="Times New Roman" panose="02020603050405020304" pitchFamily="18" charset="0"/>
              </a:rPr>
              <a:t>Аналитикалық, коллоидтық химия және сирек элементтер технологиясы кафедрасы</a:t>
            </a:r>
            <a:endParaRPr lang="kk-KZ"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08121" y="2273713"/>
            <a:ext cx="7285704" cy="1815882"/>
          </a:xfrm>
          <a:prstGeom prst="rect">
            <a:avLst/>
          </a:prstGeom>
          <a:noFill/>
        </p:spPr>
        <p:txBody>
          <a:bodyPr wrap="square" rtlCol="0">
            <a:spAutoFit/>
          </a:bodyPr>
          <a:lstStyle/>
          <a:p>
            <a:pPr algn="ctr"/>
            <a:r>
              <a:rPr lang="kk-KZ" sz="2800" b="1" dirty="0" smtClean="0">
                <a:solidFill>
                  <a:srgbClr val="FF0000"/>
                </a:solidFill>
                <a:latin typeface="Times New Roman" panose="02020603050405020304" pitchFamily="18" charset="0"/>
                <a:cs typeface="Times New Roman" panose="02020603050405020304" pitchFamily="18" charset="0"/>
              </a:rPr>
              <a:t>Дәріс </a:t>
            </a:r>
            <a:r>
              <a:rPr lang="en-US" sz="2800" b="1" dirty="0" smtClean="0">
                <a:solidFill>
                  <a:srgbClr val="FF0000"/>
                </a:solidFill>
                <a:latin typeface="Times New Roman" panose="02020603050405020304" pitchFamily="18" charset="0"/>
                <a:cs typeface="Times New Roman" panose="02020603050405020304" pitchFamily="18" charset="0"/>
              </a:rPr>
              <a:t>1. </a:t>
            </a:r>
            <a:r>
              <a:rPr lang="kk-KZ" sz="2800" b="1" dirty="0" smtClean="0">
                <a:latin typeface="Times New Roman" panose="02020603050405020304" pitchFamily="18" charset="0"/>
                <a:cs typeface="Times New Roman" panose="02020603050405020304" pitchFamily="18" charset="0"/>
              </a:rPr>
              <a:t>Фармацевтикалық жобалауға кіріспе. Жобалаудың құқықтық негіздері. Жобалық-сметалық құжаттама. Жобаның техникалық-экономикалық негіздемесі.</a:t>
            </a:r>
            <a:endParaRPr lang="kk-KZ"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59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9985" y="656413"/>
            <a:ext cx="10387781" cy="5693866"/>
          </a:xfrm>
          <a:prstGeom prst="rect">
            <a:avLst/>
          </a:prstGeom>
        </p:spPr>
        <p:txBody>
          <a:bodyPr wrap="square">
            <a:spAutoFit/>
          </a:bodyPr>
          <a:lstStyle/>
          <a:p>
            <a:pPr marR="95250" algn="just"/>
            <a:r>
              <a:rPr lang="kk-KZ" sz="2800" b="1"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Жобалаудың техникалық тапсырмасы мыналардан құралады:</a:t>
            </a:r>
            <a:endParaRPr lang="kk-KZ" sz="28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1) өндірісті мәтіндеу және жоба  тапсырмасы;</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2) жобалауді жоспарлау;</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3) жобаны қолданудың сатысы;</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4) техникалық жобалау нұсқауына қойылатын шарт;</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5) автоматты жүйені құру үшін жоспарланатын деңгей шығыны;</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6) құрылыс мерзімі және өндірістің жоспарланған объектісіндегі кіріс тізімі;</a:t>
            </a:r>
            <a:endParaRPr lang="kk-KZ"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95250" algn="just"/>
            <a:r>
              <a:rPr lang="kk-KZ" sz="2800" dirty="0">
                <a:solidFill>
                  <a:srgbClr val="000666"/>
                </a:solidFill>
                <a:latin typeface="Times New Roman" panose="02020603050405020304" pitchFamily="18" charset="0"/>
                <a:ea typeface="Times New Roman" panose="02020603050405020304" pitchFamily="18" charset="0"/>
                <a:cs typeface="Times New Roman" panose="02020603050405020304" pitchFamily="18" charset="0"/>
              </a:rPr>
              <a:t>7) өндірістер тізімі, цехтар, агрегаттар, жобалау автоматтандырусы, әрқайсысына әртүрлі жағдай жасалады, мысалыға, жарылу классы немесе өртқауіпсіздік қоспасы, қоршаған ортаның ылғал, құрғақ, тозаңды болуына байланысты.</a:t>
            </a:r>
            <a:endParaRPr lang="kk-K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18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5019" y="385728"/>
            <a:ext cx="11606981" cy="523220"/>
          </a:xfrm>
          <a:prstGeom prst="rect">
            <a:avLst/>
          </a:prstGeom>
        </p:spPr>
        <p:txBody>
          <a:bodyPr wrap="square">
            <a:spAutoFit/>
          </a:bodyPr>
          <a:lstStyle/>
          <a:p>
            <a:pPr algn="just"/>
            <a:r>
              <a:rPr lang="kk-KZ" sz="2800" b="1" dirty="0" smtClean="0">
                <a:solidFill>
                  <a:prstClr val="black"/>
                </a:solidFill>
                <a:latin typeface="Times New Roman" panose="02020603050405020304" pitchFamily="18" charset="0"/>
                <a:cs typeface="Times New Roman" panose="02020603050405020304" pitchFamily="18" charset="0"/>
              </a:rPr>
              <a:t>ЖОБАНЫҢ ТЕХНИКАЛЫҚ-ЭКОНОМИКАЛЫҚ НЕГІЗДЕМЕСІ</a:t>
            </a:r>
            <a:endParaRPr lang="kk-KZ" dirty="0"/>
          </a:p>
        </p:txBody>
      </p:sp>
      <p:sp>
        <p:nvSpPr>
          <p:cNvPr id="6" name="Прямоугольник 5"/>
          <p:cNvSpPr/>
          <p:nvPr/>
        </p:nvSpPr>
        <p:spPr>
          <a:xfrm>
            <a:off x="835741" y="1581664"/>
            <a:ext cx="10314039" cy="2677656"/>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	ТЭН – бұл жобалау мен құрылысқа жоспарланған кәсіпорынның орналасуы, оның өндірістік қуаты, өнім ассортименті, шикізатпен қамтамасыз ету, жартылай химия өнеркәсібін дамыту мен орналастыру схемаларын нақтылайтын және толықтыратын жоба алдындағы құжат. Өндіріс орнын шиказатмен, отын, электр және су, негізгі құрылыс және технологиялық шешімдер және кәсіпорын өндірісінің маңызды техникалық -экономикалық көрсеткіштерін көрсететін құжаттама. </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395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1007" y="383145"/>
            <a:ext cx="9559284" cy="830997"/>
          </a:xfrm>
          <a:prstGeom prst="rect">
            <a:avLst/>
          </a:prstGeom>
        </p:spPr>
        <p:txBody>
          <a:bodyPr wrap="none">
            <a:spAutoFit/>
          </a:bodyPr>
          <a:lstStyle/>
          <a:p>
            <a:r>
              <a:rPr lang="kk-KZ" sz="2400" dirty="0" smtClean="0">
                <a:latin typeface="Times New Roman" panose="02020603050405020304" pitchFamily="18" charset="0"/>
                <a:cs typeface="Times New Roman" panose="02020603050405020304" pitchFamily="18" charset="0"/>
              </a:rPr>
              <a:t>ЖОБАНЫҢ ТЕХНИКАЛЫҚ-ЭКОНОМИКАЛЫҚ НЕГІЗДЕМЕСІНДЕ </a:t>
            </a:r>
          </a:p>
          <a:p>
            <a:pPr algn="ctr"/>
            <a:r>
              <a:rPr lang="kk-KZ" sz="2400" dirty="0" smtClean="0">
                <a:latin typeface="Times New Roman" panose="02020603050405020304" pitchFamily="18" charset="0"/>
                <a:cs typeface="Times New Roman" panose="02020603050405020304" pitchFamily="18" charset="0"/>
              </a:rPr>
              <a:t>ҚАРАСТЫРЫЛАТЫН МӘЛІМЕТТЕР</a:t>
            </a:r>
            <a:endParaRPr lang="kk-KZ" sz="2400"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498797946"/>
              </p:ext>
            </p:extLst>
          </p:nvPr>
        </p:nvGraphicFramePr>
        <p:xfrm>
          <a:off x="1810774" y="12141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37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8567" y="648618"/>
            <a:ext cx="4241995" cy="523220"/>
          </a:xfrm>
          <a:prstGeom prst="rect">
            <a:avLst/>
          </a:prstGeom>
        </p:spPr>
        <p:txBody>
          <a:bodyPr wrap="none">
            <a:spAutoFit/>
          </a:bodyPr>
          <a:lstStyle/>
          <a:p>
            <a:r>
              <a:rPr lang="en-US" sz="2400" b="1" i="1" dirty="0" smtClean="0">
                <a:latin typeface="Times New Roman" panose="02020603050405020304" pitchFamily="18" charset="0"/>
                <a:cs typeface="Times New Roman" panose="02020603050405020304" pitchFamily="18" charset="0"/>
              </a:rPr>
              <a:t>1</a:t>
            </a:r>
            <a:r>
              <a:rPr lang="en-US" sz="2800" b="1" i="1" dirty="0" smtClean="0">
                <a:latin typeface="Times New Roman" panose="02020603050405020304" pitchFamily="18" charset="0"/>
                <a:cs typeface="Times New Roman" panose="02020603050405020304" pitchFamily="18" charset="0"/>
              </a:rPr>
              <a:t>. </a:t>
            </a:r>
            <a:r>
              <a:rPr lang="kk-KZ" sz="2800" b="1" i="1" dirty="0" smtClean="0">
                <a:latin typeface="Times New Roman" panose="02020603050405020304" pitchFamily="18" charset="0"/>
                <a:cs typeface="Times New Roman" panose="02020603050405020304" pitchFamily="18" charset="0"/>
              </a:rPr>
              <a:t>Бастапқы мәліметтер</a:t>
            </a:r>
            <a:endParaRPr lang="kk-KZ" sz="28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32387" y="1327355"/>
            <a:ext cx="10117394" cy="2246769"/>
          </a:xfrm>
          <a:prstGeom prst="rect">
            <a:avLst/>
          </a:prstGeom>
          <a:noFill/>
        </p:spPr>
        <p:txBody>
          <a:bodyPr wrap="square" rtlCol="0">
            <a:spAutoFit/>
          </a:bodyPr>
          <a:lstStyle/>
          <a:p>
            <a:pPr marL="457200" indent="-457200">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Фармацевтикалық өнімдер өндірісінің даму стратегиясы;</a:t>
            </a:r>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kk-KZ" sz="2800" dirty="0" smtClean="0">
                <a:latin typeface="Times New Roman" panose="02020603050405020304" pitchFamily="18" charset="0"/>
                <a:cs typeface="Times New Roman" panose="02020603050405020304" pitchFamily="18" charset="0"/>
              </a:rPr>
              <a:t>бұл кәсіпорынның қуаттылықтардың өсуін қамтамасыз етудегі және өндіріске жоспарланған өнімге қажеттілікті қанағаттандырудағы рөлін сипаттау;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74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3509" y="546734"/>
            <a:ext cx="10918724" cy="5693866"/>
          </a:xfrm>
          <a:prstGeom prst="rect">
            <a:avLst/>
          </a:prstGeom>
        </p:spPr>
        <p:txBody>
          <a:bodyPr wrap="square">
            <a:spAutoFit/>
          </a:bodyPr>
          <a:lstStyle/>
          <a:p>
            <a:r>
              <a:rPr lang="en-US" sz="2800" b="1" i="1" dirty="0" smtClean="0">
                <a:latin typeface="Times New Roman" panose="02020603050405020304" pitchFamily="18" charset="0"/>
                <a:cs typeface="Times New Roman" panose="02020603050405020304" pitchFamily="18" charset="0"/>
              </a:rPr>
              <a:t>2. </a:t>
            </a:r>
            <a:r>
              <a:rPr lang="kk-KZ" sz="2800" b="1" i="1" dirty="0" smtClean="0">
                <a:latin typeface="Times New Roman" panose="02020603050405020304" pitchFamily="18" charset="0"/>
                <a:cs typeface="Times New Roman" panose="02020603050405020304" pitchFamily="18" charset="0"/>
              </a:rPr>
              <a:t>Кәсіпорынның фармацевтикалық өнімдеріне қажеттілікті негіздеу.</a:t>
            </a:r>
          </a:p>
          <a:p>
            <a:endParaRPr lang="kk-KZ" sz="2800" b="1" i="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Техникалық -экономикалық негіздеменің осы бөлімін әзірлеу кезінде келесі тармақтар көрсетіледі:</a:t>
            </a:r>
          </a:p>
          <a:p>
            <a:pPr algn="just"/>
            <a:r>
              <a:rPr lang="kk-KZ" sz="2800" dirty="0" smtClean="0">
                <a:latin typeface="Times New Roman" panose="02020603050405020304" pitchFamily="18" charset="0"/>
                <a:cs typeface="Times New Roman" panose="02020603050405020304" pitchFamily="18" charset="0"/>
              </a:rPr>
              <a:t>- өнімнің ассортименті мен сапасы;</a:t>
            </a:r>
          </a:p>
          <a:p>
            <a:pPr algn="just"/>
            <a:r>
              <a:rPr lang="kk-KZ" sz="2800" dirty="0" smtClean="0">
                <a:latin typeface="Times New Roman" panose="02020603050405020304" pitchFamily="18" charset="0"/>
                <a:cs typeface="Times New Roman" panose="02020603050405020304" pitchFamily="18" charset="0"/>
              </a:rPr>
              <a:t>- Қазақстанның негізгі тұтынушылары мен экономикалық аймақтарының химиялық өнімдерді өндіру мен тұтынудың ағымдағы және перспективалық баланстары, осы кәсіпорын өнімдерін тұтыну аймақтары;</a:t>
            </a:r>
          </a:p>
          <a:p>
            <a:pPr algn="just"/>
            <a:r>
              <a:rPr lang="kk-KZ" sz="2800" dirty="0" smtClean="0">
                <a:latin typeface="Times New Roman" panose="02020603050405020304" pitchFamily="18" charset="0"/>
                <a:cs typeface="Times New Roman" panose="02020603050405020304" pitchFamily="18" charset="0"/>
              </a:rPr>
              <a:t>- қолданыстағы өндірісті қайта құру немесе кеңейту арқылы өнімнің осы түрінің тапшылығын жабудың техникалық мүмкіндіктері мен экономикалық орындылығын талдау.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111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3225" y="796778"/>
            <a:ext cx="10328788" cy="3539430"/>
          </a:xfrm>
          <a:prstGeom prst="rect">
            <a:avLst/>
          </a:prstGeom>
        </p:spPr>
        <p:txBody>
          <a:bodyPr wrap="square">
            <a:spAutoFit/>
          </a:bodyPr>
          <a:lstStyle/>
          <a:p>
            <a:r>
              <a:rPr lang="en-US" sz="2800" b="1" i="1" dirty="0" smtClean="0">
                <a:latin typeface="Times New Roman" panose="02020603050405020304" pitchFamily="18" charset="0"/>
                <a:cs typeface="Times New Roman" panose="02020603050405020304" pitchFamily="18" charset="0"/>
              </a:rPr>
              <a:t>3. </a:t>
            </a:r>
            <a:r>
              <a:rPr lang="kk-KZ" sz="2800" b="1" i="1" dirty="0" smtClean="0">
                <a:latin typeface="Times New Roman" panose="02020603050405020304" pitchFamily="18" charset="0"/>
                <a:cs typeface="Times New Roman" panose="02020603050405020304" pitchFamily="18" charset="0"/>
              </a:rPr>
              <a:t>Объектіге құрылыс алаңын таңдау. </a:t>
            </a:r>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pPr algn="just"/>
            <a:r>
              <a:rPr lang="kk-KZ" sz="2800" dirty="0" smtClean="0">
                <a:latin typeface="Times New Roman" panose="02020603050405020304" pitchFamily="18" charset="0"/>
                <a:cs typeface="Times New Roman" panose="02020603050405020304" pitchFamily="18" charset="0"/>
              </a:rPr>
              <a:t>Құрылысқа арналған орынды таңдағанда, мысалы, химиялық өнімдер шығаратын цех, келесі факторларды ескеру қажет:</a:t>
            </a:r>
          </a:p>
          <a:p>
            <a:pPr marL="457200" indent="-457200" algn="just">
              <a:buFontTx/>
              <a:buChar char="-"/>
            </a:pPr>
            <a:r>
              <a:rPr lang="kk-KZ" sz="2800" dirty="0" smtClean="0">
                <a:latin typeface="Times New Roman" panose="02020603050405020304" pitchFamily="18" charset="0"/>
                <a:cs typeface="Times New Roman" panose="02020603050405020304" pitchFamily="18" charset="0"/>
              </a:rPr>
              <a:t>Өндіріс алаңының көлемінің жеткілікті болуы және оны кеңейту мүмкіндігі;</a:t>
            </a:r>
          </a:p>
          <a:p>
            <a:pPr marL="457200" indent="-457200" algn="just">
              <a:buFontTx/>
              <a:buChar char="-"/>
            </a:pP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r>
              <a:rPr lang="kk-KZ" sz="2800" dirty="0" smtClean="0">
                <a:latin typeface="Times New Roman" panose="02020603050405020304" pitchFamily="18" charset="0"/>
                <a:cs typeface="Times New Roman" panose="02020603050405020304" pitchFamily="18" charset="0"/>
              </a:rPr>
              <a:t>Өндіріс алаңының конфигурациясының ыңғайлылығы;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5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3007" y="587081"/>
            <a:ext cx="10682748" cy="5693866"/>
          </a:xfrm>
          <a:prstGeom prst="rect">
            <a:avLst/>
          </a:prstGeom>
        </p:spPr>
        <p:txBody>
          <a:bodyPr wrap="square">
            <a:spAutoFit/>
          </a:bodyPr>
          <a:lstStyle/>
          <a:p>
            <a:pPr algn="just"/>
            <a:r>
              <a:rPr lang="en-US" sz="2800" b="1" i="1" dirty="0" smtClean="0">
                <a:latin typeface="Times New Roman" panose="02020603050405020304" pitchFamily="18" charset="0"/>
                <a:cs typeface="Times New Roman" panose="02020603050405020304" pitchFamily="18" charset="0"/>
              </a:rPr>
              <a:t>4. </a:t>
            </a:r>
            <a:r>
              <a:rPr lang="kk-KZ" sz="2800" b="1" i="1" dirty="0" smtClean="0">
                <a:latin typeface="Times New Roman" panose="02020603050405020304" pitchFamily="18" charset="0"/>
                <a:cs typeface="Times New Roman" panose="02020603050405020304" pitchFamily="18" charset="0"/>
              </a:rPr>
              <a:t>Мақсатты өнімді өндіру әдісін таңдауды негіздеу </a:t>
            </a:r>
            <a:r>
              <a:rPr lang="kk-KZ" sz="2800" dirty="0" smtClean="0">
                <a:latin typeface="Times New Roman" panose="02020603050405020304" pitchFamily="18" charset="0"/>
                <a:cs typeface="Times New Roman" panose="02020603050405020304" pitchFamily="18" charset="0"/>
              </a:rPr>
              <a:t>шикізат пен қалдықтарды қайта өңдеуді, сондай -ақ өнімнің тауарлық формасы мен тазалығына қойылатын талаптарды ескере отырып жүзеге асырылады. </a:t>
            </a:r>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Өндіріс әдістерінің артықшылықтары мен кемшіліктерін көрсету керек, негізгі шикізатқа кеткен шығындар туралы мәліметтерді орналастыру керек, өнімнің жобалық құны мен өнімнің 1 тоннасына кеткен күрделі шығындар және өндірістің энергия шығындары. </a:t>
            </a:r>
          </a:p>
          <a:p>
            <a:pPr algn="just"/>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Таңдалған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өндірістік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әдіс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негізінде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негізгі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қосалқы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процестерді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іске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асыру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кезінде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алынған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өнімдердің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тізімі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сондай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олардың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сипаттамалары</a:t>
            </a:r>
            <a:r>
              <a:rPr lang="ru-RU" sz="2800" dirty="0" smtClean="0">
                <a:latin typeface="Times New Roman" panose="02020603050405020304" pitchFamily="18" charset="0"/>
                <a:cs typeface="Times New Roman" panose="02020603050405020304" pitchFamily="18" charset="0"/>
              </a:rPr>
              <a:t> бар </a:t>
            </a:r>
            <a:r>
              <a:rPr lang="ru-RU" sz="2800" dirty="0" err="1" smtClean="0">
                <a:latin typeface="Times New Roman" panose="02020603050405020304" pitchFamily="18" charset="0"/>
                <a:cs typeface="Times New Roman" panose="02020603050405020304" pitchFamily="18" charset="0"/>
              </a:rPr>
              <a:t>бастапқы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реагенттер</a:t>
            </a:r>
            <a:r>
              <a:rPr lang="ru-RU" sz="2800" dirty="0" smtClean="0">
                <a:latin typeface="Times New Roman" panose="02020603050405020304" pitchFamily="18" charset="0"/>
                <a:cs typeface="Times New Roman" panose="02020603050405020304" pitchFamily="18" charset="0"/>
              </a:rPr>
              <a:t> мен </a:t>
            </a:r>
            <a:r>
              <a:rPr lang="ru-RU" sz="2800" dirty="0" err="1" smtClean="0">
                <a:latin typeface="Times New Roman" panose="02020603050405020304" pitchFamily="18" charset="0"/>
                <a:cs typeface="Times New Roman" panose="02020603050405020304" pitchFamily="18" charset="0"/>
              </a:rPr>
              <a:t>материалдардың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тізімі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құрастырылады</a:t>
            </a:r>
            <a:r>
              <a:rPr lang="ru-RU" sz="2800" dirty="0" smtClean="0">
                <a:latin typeface="Times New Roman" panose="02020603050405020304" pitchFamily="18" charset="0"/>
                <a:cs typeface="Times New Roman" panose="02020603050405020304" pitchFamily="18" charset="0"/>
              </a:rPr>
              <a:t>.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9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3035" y="501133"/>
            <a:ext cx="8681223" cy="523220"/>
          </a:xfrm>
          <a:prstGeom prst="rect">
            <a:avLst/>
          </a:prstGeom>
        </p:spPr>
        <p:txBody>
          <a:bodyPr wrap="none">
            <a:spAutoFit/>
          </a:bodyPr>
          <a:lstStyle/>
          <a:p>
            <a:pPr lvl="0" algn="just"/>
            <a:r>
              <a:rPr lang="ru-RU" sz="2800" b="1" i="1" dirty="0" smtClean="0">
                <a:latin typeface="Times New Roman" panose="02020603050405020304" pitchFamily="18" charset="0"/>
                <a:cs typeface="Times New Roman" panose="02020603050405020304" pitchFamily="18" charset="0"/>
              </a:rPr>
              <a:t>5. </a:t>
            </a:r>
            <a:r>
              <a:rPr lang="ru-RU" sz="2800" b="1" i="1" dirty="0" err="1" smtClean="0">
                <a:latin typeface="Times New Roman" panose="02020603050405020304" pitchFamily="18" charset="0"/>
                <a:cs typeface="Times New Roman" panose="02020603050405020304" pitchFamily="18" charset="0"/>
              </a:rPr>
              <a:t>Кәсіпорын</a:t>
            </a:r>
            <a:r>
              <a:rPr lang="ru-RU" sz="2800" b="1" i="1" dirty="0" smtClean="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құрылысы</a:t>
            </a:r>
            <a:r>
              <a:rPr lang="ru-RU" sz="2800" b="1" i="1" dirty="0">
                <a:latin typeface="Times New Roman" panose="02020603050405020304" pitchFamily="18" charset="0"/>
                <a:cs typeface="Times New Roman" panose="02020603050405020304" pitchFamily="18" charset="0"/>
              </a:rPr>
              <a:t> мен </a:t>
            </a:r>
            <a:r>
              <a:rPr lang="ru-RU" sz="2800" b="1" i="1" dirty="0" err="1">
                <a:latin typeface="Times New Roman" panose="02020603050405020304" pitchFamily="18" charset="0"/>
                <a:cs typeface="Times New Roman" panose="02020603050405020304" pitchFamily="18" charset="0"/>
              </a:rPr>
              <a:t>өндірісінің</a:t>
            </a:r>
            <a:r>
              <a:rPr lang="ru-RU" sz="2800" b="1" i="1" dirty="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экономикасы</a:t>
            </a:r>
            <a:r>
              <a:rPr lang="ru-RU" sz="2800" b="1" i="1" dirty="0" smtClean="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532884" y="1147519"/>
            <a:ext cx="10661141" cy="1384995"/>
          </a:xfrm>
          <a:prstGeom prst="rect">
            <a:avLst/>
          </a:prstGeom>
        </p:spPr>
        <p:txBody>
          <a:bodyPr wrap="square">
            <a:spAutoFit/>
          </a:bodyPr>
          <a:lstStyle/>
          <a:p>
            <a:pPr algn="just"/>
            <a:r>
              <a:rPr lang="kk-KZ" sz="2800" dirty="0" smtClean="0">
                <a:latin typeface="Times New Roman" panose="02020603050405020304" pitchFamily="18" charset="0"/>
                <a:cs typeface="Times New Roman" panose="02020603050405020304" pitchFamily="18" charset="0"/>
              </a:rPr>
              <a:t>	Іргелес салалардағы ілеспе шығындарды ескере отырып, құрылыс –монтаж жұмыстарын және тұрғын үй –азаматтық құрылысты қоса алғанда, күрделі салымдардың шамамен көлемі: </a:t>
            </a:r>
            <a:endParaRPr lang="kk-KZ"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23035" y="2862158"/>
            <a:ext cx="9535017" cy="2677656"/>
          </a:xfrm>
          <a:prstGeom prst="rect">
            <a:avLst/>
          </a:prstGeom>
        </p:spPr>
        <p:txBody>
          <a:bodyPr wrap="square">
            <a:spAutoFit/>
          </a:bodyPr>
          <a:lstStyle/>
          <a:p>
            <a:pPr marL="457200" indent="-457200">
              <a:buFont typeface="Wingdings" panose="05000000000000000000" pitchFamily="2" charset="2"/>
              <a:buChar char="q"/>
            </a:pPr>
            <a:r>
              <a:rPr lang="kk-KZ" sz="2800" dirty="0" smtClean="0">
                <a:latin typeface="Times New Roman" panose="02020603050405020304" pitchFamily="18" charset="0"/>
                <a:cs typeface="Times New Roman" panose="02020603050405020304" pitchFamily="18" charset="0"/>
              </a:rPr>
              <a:t>нақты капитал шығындары;</a:t>
            </a:r>
          </a:p>
          <a:p>
            <a:pPr marL="457200" indent="-457200">
              <a:buFont typeface="Wingdings" panose="05000000000000000000" pitchFamily="2" charset="2"/>
              <a:buChar char="q"/>
            </a:pPr>
            <a:r>
              <a:rPr lang="kk-KZ" sz="2800" dirty="0" smtClean="0">
                <a:latin typeface="Times New Roman" panose="02020603050405020304" pitchFamily="18" charset="0"/>
                <a:cs typeface="Times New Roman" panose="02020603050405020304" pitchFamily="18" charset="0"/>
              </a:rPr>
              <a:t>күрделі салымдардың экономикалық тиімділігі;</a:t>
            </a:r>
          </a:p>
          <a:p>
            <a:pPr marL="457200" indent="-457200">
              <a:buFont typeface="Wingdings" panose="05000000000000000000" pitchFamily="2" charset="2"/>
              <a:buChar char="q"/>
            </a:pPr>
            <a:r>
              <a:rPr lang="kk-KZ" sz="2800" dirty="0" smtClean="0">
                <a:latin typeface="Times New Roman" panose="02020603050405020304" pitchFamily="18" charset="0"/>
                <a:cs typeface="Times New Roman" panose="02020603050405020304" pitchFamily="18" charset="0"/>
              </a:rPr>
              <a:t>шикізат пен жартылай фабрикаттардың бірлік шығындары;</a:t>
            </a:r>
          </a:p>
          <a:p>
            <a:pPr marL="457200" indent="-457200">
              <a:buFont typeface="Wingdings" panose="05000000000000000000" pitchFamily="2" charset="2"/>
              <a:buChar char="q"/>
            </a:pPr>
            <a:r>
              <a:rPr lang="kk-KZ" sz="2800" dirty="0" smtClean="0">
                <a:latin typeface="Times New Roman" panose="02020603050405020304" pitchFamily="18" charset="0"/>
                <a:cs typeface="Times New Roman" panose="02020603050405020304" pitchFamily="18" charset="0"/>
              </a:rPr>
              <a:t>техникалық деңгей мен ең маңызды техникалық -экономикалық көрсеткіштерді салыстыру. </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271093" y="1070874"/>
            <a:ext cx="9481366" cy="5182443"/>
          </a:xfrm>
          <a:prstGeom prst="rect">
            <a:avLst/>
          </a:prstGeom>
        </p:spPr>
      </p:pic>
      <p:sp>
        <p:nvSpPr>
          <p:cNvPr id="7" name="TextBox 6"/>
          <p:cNvSpPr txBox="1"/>
          <p:nvPr/>
        </p:nvSpPr>
        <p:spPr>
          <a:xfrm>
            <a:off x="1991032" y="235974"/>
            <a:ext cx="7595419" cy="523220"/>
          </a:xfrm>
          <a:prstGeom prst="rect">
            <a:avLst/>
          </a:prstGeom>
          <a:noFill/>
        </p:spPr>
        <p:txBody>
          <a:bodyPr wrap="square" rtlCol="0">
            <a:spAutoFit/>
          </a:bodyPr>
          <a:lstStyle/>
          <a:p>
            <a:pPr algn="ctr"/>
            <a:r>
              <a:rPr lang="ru-RU" sz="2800" b="1" dirty="0" err="1" smtClean="0">
                <a:solidFill>
                  <a:srgbClr val="0070C0"/>
                </a:solidFill>
                <a:latin typeface="Times New Roman" panose="02020603050405020304" pitchFamily="18" charset="0"/>
                <a:cs typeface="Times New Roman" panose="02020603050405020304" pitchFamily="18" charset="0"/>
              </a:rPr>
              <a:t>Жобалауды</a:t>
            </a:r>
            <a:r>
              <a:rPr lang="ru-RU" sz="2800" b="1" dirty="0" smtClean="0">
                <a:solidFill>
                  <a:srgbClr val="0070C0"/>
                </a:solidFill>
                <a:latin typeface="Times New Roman" panose="02020603050405020304" pitchFamily="18" charset="0"/>
                <a:cs typeface="Times New Roman" panose="02020603050405020304" pitchFamily="18" charset="0"/>
              </a:rPr>
              <a:t> </a:t>
            </a:r>
            <a:r>
              <a:rPr lang="kk-KZ" sz="2800" b="1" dirty="0" smtClean="0">
                <a:solidFill>
                  <a:srgbClr val="0070C0"/>
                </a:solidFill>
                <a:latin typeface="Times New Roman" panose="02020603050405020304" pitchFamily="18" charset="0"/>
                <a:cs typeface="Times New Roman" panose="02020603050405020304" pitchFamily="18" charset="0"/>
              </a:rPr>
              <a:t>ұйымдастырудың жалпы жүйесі:  </a:t>
            </a:r>
            <a:endParaRPr lang="kk-KZ"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76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04483" y="175905"/>
            <a:ext cx="8298162" cy="6126239"/>
          </a:xfrm>
          <a:prstGeom prst="rect">
            <a:avLst/>
          </a:prstGeom>
        </p:spPr>
      </p:pic>
    </p:spTree>
    <p:extLst>
      <p:ext uri="{BB962C8B-B14F-4D97-AF65-F5344CB8AC3E}">
        <p14:creationId xmlns:p14="http://schemas.microsoft.com/office/powerpoint/2010/main" val="270402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445" y="501445"/>
            <a:ext cx="11528323" cy="1569660"/>
          </a:xfrm>
          <a:prstGeom prst="rect">
            <a:avLst/>
          </a:prstGeom>
          <a:noFill/>
        </p:spPr>
        <p:txBody>
          <a:bodyPr wrap="square" rtlCol="0">
            <a:spAutoFit/>
          </a:bodyPr>
          <a:lstStyle/>
          <a:p>
            <a:pPr algn="just"/>
            <a:r>
              <a:rPr lang="kk-KZ" sz="2400" b="1" i="1" dirty="0" smtClean="0">
                <a:latin typeface="Times New Roman" panose="02020603050405020304" pitchFamily="18" charset="0"/>
                <a:cs typeface="Times New Roman" panose="02020603050405020304" pitchFamily="18" charset="0"/>
              </a:rPr>
              <a:t>	Пәннің мақсаты </a:t>
            </a:r>
            <a:r>
              <a:rPr lang="en-US"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a:t>
            </a:r>
            <a:r>
              <a:rPr lang="kk-KZ" sz="2400" dirty="0" smtClean="0">
                <a:latin typeface="Times New Roman" panose="02020603050405020304" pitchFamily="18" charset="0"/>
                <a:cs typeface="Times New Roman" panose="02020603050405020304" pitchFamily="18" charset="0"/>
              </a:rPr>
              <a:t>туденттердің фармацевтикалық өндірістерді жобалаудың негізгі кезеңдері мен ұйымдастыруды түсіну қабілетін қалыптастыру. Өндірістік құрылғыларды есептей білу, негізгі нормативтік құжаттар мен өндірістің технологиялық регламенттерін білу.</a:t>
            </a:r>
            <a:endParaRPr lang="kk-KZ"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459794" y="2669457"/>
            <a:ext cx="5319251" cy="3927103"/>
          </a:xfrm>
          <a:prstGeom prst="rect">
            <a:avLst/>
          </a:prstGeom>
        </p:spPr>
      </p:pic>
      <p:sp>
        <p:nvSpPr>
          <p:cNvPr id="7" name="Прямоугольник 6"/>
          <p:cNvSpPr/>
          <p:nvPr/>
        </p:nvSpPr>
        <p:spPr>
          <a:xfrm>
            <a:off x="363794" y="2669457"/>
            <a:ext cx="6096000" cy="1323439"/>
          </a:xfrm>
          <a:prstGeom prst="rect">
            <a:avLst/>
          </a:prstGeom>
        </p:spPr>
        <p:txBody>
          <a:bodyPr>
            <a:spAutoFit/>
          </a:bodyPr>
          <a:lstStyle/>
          <a:p>
            <a:pPr algn="just"/>
            <a:r>
              <a:rPr lang="kk-KZ" sz="2000" b="1" i="1" dirty="0" smtClean="0">
                <a:latin typeface="Times New Roman" panose="02020603050405020304" pitchFamily="18" charset="0"/>
                <a:cs typeface="Times New Roman" panose="02020603050405020304" pitchFamily="18" charset="0"/>
              </a:rPr>
              <a:t>Пререквизиттер </a:t>
            </a:r>
            <a:r>
              <a:rPr lang="kk-KZ" sz="2000" dirty="0" smtClean="0">
                <a:latin typeface="Times New Roman" panose="02020603050405020304" pitchFamily="18" charset="0"/>
                <a:cs typeface="Times New Roman" panose="02020603050405020304" pitchFamily="18" charset="0"/>
              </a:rPr>
              <a:t>- химиялық-фармацевтикалық өндірістің үдерістері мен аппараттары, инженерлік және компьютерлік графика, теориялық және қолданбалы механика.</a:t>
            </a:r>
            <a:endParaRPr lang="kk-KZ"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63794" y="4221916"/>
            <a:ext cx="5963264" cy="1015663"/>
          </a:xfrm>
          <a:prstGeom prst="rect">
            <a:avLst/>
          </a:prstGeom>
        </p:spPr>
        <p:txBody>
          <a:bodyPr wrap="square">
            <a:spAutoFit/>
          </a:bodyPr>
          <a:lstStyle/>
          <a:p>
            <a:pPr algn="just"/>
            <a:r>
              <a:rPr lang="kk-KZ" sz="2000" b="1" i="1" dirty="0" smtClean="0">
                <a:latin typeface="Times New Roman" panose="02020603050405020304" pitchFamily="18" charset="0"/>
                <a:cs typeface="Times New Roman" panose="02020603050405020304" pitchFamily="18" charset="0"/>
              </a:rPr>
              <a:t>Постреквизиттер</a:t>
            </a:r>
            <a:r>
              <a:rPr lang="kk-KZ" sz="2000" dirty="0" smtClean="0">
                <a:latin typeface="Times New Roman" panose="02020603050405020304" pitchFamily="18" charset="0"/>
                <a:cs typeface="Times New Roman" panose="02020603050405020304" pitchFamily="18" charset="0"/>
              </a:rPr>
              <a:t> - фармацевтикалық технология негіздері, дәрілік препараттар алудың өндірістік технологиясы</a:t>
            </a:r>
            <a:endParaRPr lang="kk-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283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0658" y="2168013"/>
            <a:ext cx="9896168" cy="769441"/>
          </a:xfrm>
          <a:prstGeom prst="rect">
            <a:avLst/>
          </a:prstGeom>
          <a:noFill/>
        </p:spPr>
        <p:txBody>
          <a:bodyPr wrap="square" rtlCol="0">
            <a:spAutoFit/>
          </a:bodyPr>
          <a:lstStyle/>
          <a:p>
            <a:pPr algn="ctr"/>
            <a:r>
              <a:rPr lang="kk-KZ" sz="4400" b="1" dirty="0" smtClean="0">
                <a:latin typeface="Times New Roman" panose="02020603050405020304" pitchFamily="18" charset="0"/>
                <a:cs typeface="Times New Roman" panose="02020603050405020304" pitchFamily="18" charset="0"/>
              </a:rPr>
              <a:t>Назар аударғандарыңызға рахмет!!!</a:t>
            </a:r>
            <a:endParaRPr lang="kk-KZ"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6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0154" y="419083"/>
            <a:ext cx="10235381" cy="1569660"/>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	</a:t>
            </a:r>
            <a:r>
              <a:rPr lang="kk-KZ" sz="2400" b="1" dirty="0" smtClean="0">
                <a:latin typeface="Times New Roman" panose="02020603050405020304" pitchFamily="18" charset="0"/>
                <a:cs typeface="Times New Roman" panose="02020603050405020304" pitchFamily="18" charset="0"/>
              </a:rPr>
              <a:t>Фармацевтикалық кәсіпорын </a:t>
            </a:r>
            <a:r>
              <a:rPr lang="kk-KZ" sz="2400" dirty="0" smtClean="0">
                <a:latin typeface="Times New Roman" panose="02020603050405020304" pitchFamily="18" charset="0"/>
                <a:cs typeface="Times New Roman" panose="02020603050405020304" pitchFamily="18" charset="0"/>
              </a:rPr>
              <a:t>бірнеше аймақтарды қамтитын өндірістік ғимараттарға жатады: негізгі өндіріс, қосалқы, энергетикалық, көлік және қойма - бұл аймақтардың әрқайсысы жеке ғимарат ретінде ұсынылуы мүмкін. </a:t>
            </a:r>
            <a:endParaRPr lang="kk-KZ"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401250" y="2088142"/>
            <a:ext cx="9704285" cy="4460142"/>
          </a:xfrm>
          <a:prstGeom prst="rect">
            <a:avLst/>
          </a:prstGeom>
        </p:spPr>
      </p:pic>
    </p:spTree>
    <p:extLst>
      <p:ext uri="{BB962C8B-B14F-4D97-AF65-F5344CB8AC3E}">
        <p14:creationId xmlns:p14="http://schemas.microsoft.com/office/powerpoint/2010/main" val="267206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0489" y="599286"/>
            <a:ext cx="10874477" cy="3416320"/>
          </a:xfrm>
          <a:prstGeom prst="rect">
            <a:avLst/>
          </a:prstGeom>
        </p:spPr>
        <p:txBody>
          <a:bodyPr wrap="square">
            <a:spAutoFit/>
          </a:bodyPr>
          <a:lstStyle/>
          <a:p>
            <a:pPr algn="just"/>
            <a:r>
              <a:rPr lang="kk-KZ" sz="2400" dirty="0" smtClean="0">
                <a:latin typeface="Times New Roman" panose="02020603050405020304" pitchFamily="18" charset="0"/>
                <a:cs typeface="Times New Roman" panose="02020603050405020304" pitchFamily="18" charset="0"/>
              </a:rPr>
              <a:t>Фармацевтикалық өндіріс ғимараттарының орналасуын таңдағанда келесі критерийлерді ескеру қажет:</a:t>
            </a:r>
          </a:p>
          <a:p>
            <a:pPr algn="just"/>
            <a:endParaRPr lang="kk-KZ"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таңдалған аумақтың техникалық -экономикалық көрсеткіштері; </a:t>
            </a:r>
          </a:p>
          <a:p>
            <a:pPr marL="342900" indent="-342900" algn="just">
              <a:buFont typeface="Arial" panose="020B0604020202020204" pitchFamily="34" charset="0"/>
              <a:buChar char="•"/>
            </a:pPr>
            <a:endParaRPr lang="kk-KZ"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кәсіпорынды шикізат көзіне жақын орналастыру және дайын өнімді экспорттау жолдарын қысқарту мүмкіндігі;</a:t>
            </a:r>
          </a:p>
          <a:p>
            <a:pPr marL="342900" indent="-342900" algn="just">
              <a:buFont typeface="Arial" panose="020B0604020202020204" pitchFamily="34" charset="0"/>
              <a:buChar char="•"/>
            </a:pPr>
            <a:endParaRPr lang="kk-KZ"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2400" dirty="0" smtClean="0">
                <a:latin typeface="Times New Roman" panose="02020603050405020304" pitchFamily="18" charset="0"/>
                <a:cs typeface="Times New Roman" panose="02020603050405020304" pitchFamily="18" charset="0"/>
              </a:rPr>
              <a:t>санитарлық -гигиеналық жағдайлар мен экология мәселелері</a:t>
            </a:r>
            <a:r>
              <a:rPr lang="kk-KZ" sz="2400" dirty="0">
                <a:latin typeface="Times New Roman" panose="02020603050405020304" pitchFamily="18" charset="0"/>
                <a:cs typeface="Times New Roman" panose="02020603050405020304" pitchFamily="18" charset="0"/>
              </a:rPr>
              <a:t>;</a:t>
            </a:r>
          </a:p>
        </p:txBody>
      </p:sp>
      <p:pic>
        <p:nvPicPr>
          <p:cNvPr id="1028" name="Picture 4" descr="МИКРОСФЕРЫ И ПЕЛЛЕТЫ ОСНОВЫ ТЕХНОЛОГИИ | www.Minipress.ru | Оборудования  для производства микросфер и пелле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1375" y="4507375"/>
            <a:ext cx="2350625" cy="235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8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6530" y="431290"/>
            <a:ext cx="4989870" cy="489364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Желдің басым бағытына қатысты 45° бұрышта немесе фармацевтикалық өндіріс ғимаратының орналасуы елді мекендердің тұрғындары мен қоғамдық жерлерінен өндірістік шығарындылардың қоспалары бар ауа массаларының ағынының бұрылуын қамтамасыз етеді. Фармацевтикалық өндіріс орнының жұмсақ беткейде орналасуы да осы аймақта ауа ағынының жақсаруына ықпал етеді. </a:t>
            </a:r>
            <a:endParaRPr lang="kk-KZ"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6169127" y="431290"/>
            <a:ext cx="5173098" cy="5173098"/>
          </a:xfrm>
          <a:prstGeom prst="rect">
            <a:avLst/>
          </a:prstGeom>
        </p:spPr>
      </p:pic>
      <p:sp>
        <p:nvSpPr>
          <p:cNvPr id="6" name="TextBox 5"/>
          <p:cNvSpPr txBox="1"/>
          <p:nvPr/>
        </p:nvSpPr>
        <p:spPr>
          <a:xfrm>
            <a:off x="471948" y="5604388"/>
            <a:ext cx="5697179" cy="707886"/>
          </a:xfrm>
          <a:prstGeom prst="rect">
            <a:avLst/>
          </a:prstGeom>
          <a:noFill/>
        </p:spPr>
        <p:txBody>
          <a:bodyPr wrap="square" rtlCol="0">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a:t>
            </a:r>
            <a:r>
              <a:rPr lang="kk-KZ" sz="2000" dirty="0" smtClean="0">
                <a:solidFill>
                  <a:srgbClr val="FF0000"/>
                </a:solidFill>
                <a:latin typeface="Times New Roman" panose="02020603050405020304" pitchFamily="18" charset="0"/>
                <a:cs typeface="Times New Roman" panose="02020603050405020304" pitchFamily="18" charset="0"/>
              </a:rPr>
              <a:t>Өз беттеріңше жел өрнегі, жел розасын қарастырыңыз.</a:t>
            </a:r>
            <a:endParaRPr lang="kk-KZ"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02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033" y="131235"/>
            <a:ext cx="10874477" cy="2554545"/>
          </a:xfrm>
          <a:prstGeom prst="rect">
            <a:avLst/>
          </a:prstGeom>
        </p:spPr>
        <p:txBody>
          <a:bodyPr wrap="square">
            <a:spAutoFit/>
          </a:bodyPr>
          <a:lstStyle/>
          <a:p>
            <a:pPr algn="just"/>
            <a:r>
              <a:rPr lang="en-US" sz="2000" b="0" i="0" dirty="0" smtClean="0">
                <a:solidFill>
                  <a:srgbClr val="000000"/>
                </a:solidFill>
                <a:effectLst/>
                <a:latin typeface="Times New Roman" panose="02020603050405020304" pitchFamily="18" charset="0"/>
                <a:cs typeface="Times New Roman" panose="02020603050405020304" pitchFamily="18" charset="0"/>
              </a:rPr>
              <a:t>	</a:t>
            </a:r>
            <a:r>
              <a:rPr lang="kk-KZ" sz="2000" b="0" i="0" dirty="0" smtClean="0">
                <a:solidFill>
                  <a:srgbClr val="000000"/>
                </a:solidFill>
                <a:effectLst/>
                <a:latin typeface="Times New Roman" panose="02020603050405020304" pitchFamily="18" charset="0"/>
                <a:cs typeface="Times New Roman" panose="02020603050405020304" pitchFamily="18" charset="0"/>
              </a:rPr>
              <a:t>Фармацевтикалық кәсіпорындардың экологиясы өндірістік объектіні сыртқы ортаның әсерінен қорғауды да, сыртқы ортаны фармацевтикалық өндірістен қорғауды қажет етеді. Ауаны фармацевтикалық кәсіпорынның шығарындыларынан, иістерінен және шуларынан қорғау өндірістік кәсіпорынның аумағына міндетті түрде санитарлық қорғау аймағын </a:t>
            </a:r>
            <a:r>
              <a:rPr lang="ru-RU" sz="2000" dirty="0" err="1" smtClean="0">
                <a:solidFill>
                  <a:srgbClr val="000000"/>
                </a:solidFill>
                <a:latin typeface="Times New Roman" panose="02020603050405020304" pitchFamily="18" charset="0"/>
                <a:cs typeface="Times New Roman" panose="02020603050405020304" pitchFamily="18" charset="0"/>
              </a:rPr>
              <a:t>орналастырумен</a:t>
            </a:r>
            <a:r>
              <a:rPr lang="kk-KZ" sz="2000" b="0" i="0" dirty="0" smtClean="0">
                <a:solidFill>
                  <a:srgbClr val="000000"/>
                </a:solidFill>
                <a:effectLst/>
                <a:latin typeface="Times New Roman" panose="02020603050405020304" pitchFamily="18" charset="0"/>
                <a:cs typeface="Times New Roman" panose="02020603050405020304" pitchFamily="18" charset="0"/>
              </a:rPr>
              <a:t> қамтамасыз етіледі. Екінші жағынан, атмосфералық ластану мөлшерін азайтудың және ішкі өндірістік ауаны тазарту жүйелеріне жүктемені төмендетудің орындылығы өнеркәсіптік ғимараттарды ірі өнеркәсіптерден және ірі көлік жолдарынан тиісті қашықтықта орналастыруды талап етеді. </a:t>
            </a:r>
            <a:endParaRPr lang="kk-KZ"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768417" y="2685780"/>
            <a:ext cx="3658989" cy="3555187"/>
          </a:xfrm>
          <a:prstGeom prst="rect">
            <a:avLst/>
          </a:prstGeom>
        </p:spPr>
      </p:pic>
      <p:sp>
        <p:nvSpPr>
          <p:cNvPr id="6" name="Прямоугольник 5"/>
          <p:cNvSpPr/>
          <p:nvPr/>
        </p:nvSpPr>
        <p:spPr>
          <a:xfrm>
            <a:off x="6351639" y="2685780"/>
            <a:ext cx="6096000" cy="3785652"/>
          </a:xfrm>
          <a:prstGeom prst="rect">
            <a:avLst/>
          </a:prstGeom>
        </p:spPr>
        <p:txBody>
          <a:bodyPr>
            <a:spAutoFit/>
          </a:bodyPr>
          <a:lstStyle/>
          <a:p>
            <a:r>
              <a:rPr lang="ru-RU" sz="2000" dirty="0" err="1" smtClean="0">
                <a:latin typeface="Times New Roman" panose="02020603050405020304" pitchFamily="18" charset="0"/>
                <a:cs typeface="Times New Roman" panose="02020603050405020304" pitchFamily="18" charset="0"/>
              </a:rPr>
              <a:t>Ситуациялы</a:t>
            </a:r>
            <a:r>
              <a:rPr lang="kk-KZ" sz="2000" dirty="0" smtClean="0">
                <a:latin typeface="Times New Roman" panose="02020603050405020304" pitchFamily="18" charset="0"/>
                <a:cs typeface="Times New Roman" panose="02020603050405020304" pitchFamily="18" charset="0"/>
              </a:rPr>
              <a:t>қ сызба</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1 – </a:t>
            </a:r>
            <a:r>
              <a:rPr lang="ru-RU" sz="2000" dirty="0" err="1" smtClean="0">
                <a:latin typeface="Times New Roman" panose="02020603050405020304" pitchFamily="18" charset="0"/>
                <a:cs typeface="Times New Roman" panose="02020603050405020304" pitchFamily="18" charset="0"/>
              </a:rPr>
              <a:t>жолаушы</a:t>
            </a:r>
            <a:r>
              <a:rPr lang="ru-RU" sz="2000" dirty="0" smtClean="0">
                <a:latin typeface="Times New Roman" panose="02020603050405020304" pitchFamily="18" charset="0"/>
                <a:cs typeface="Times New Roman" panose="02020603050405020304" pitchFamily="18" charset="0"/>
              </a:rPr>
              <a:t> т\ж вокзалы; </a:t>
            </a:r>
          </a:p>
          <a:p>
            <a:r>
              <a:rPr lang="ru-RU" sz="2000" dirty="0" smtClean="0">
                <a:latin typeface="Times New Roman" panose="02020603050405020304" pitchFamily="18" charset="0"/>
                <a:cs typeface="Times New Roman" panose="02020603050405020304" pitchFamily="18" charset="0"/>
              </a:rPr>
              <a:t>2 – </a:t>
            </a:r>
            <a:r>
              <a:rPr lang="ru-RU" sz="2000" dirty="0" err="1" smtClean="0">
                <a:latin typeface="Times New Roman" panose="02020603050405020304" pitchFamily="18" charset="0"/>
                <a:cs typeface="Times New Roman" panose="02020603050405020304" pitchFamily="18" charset="0"/>
              </a:rPr>
              <a:t>тауар</a:t>
            </a:r>
            <a:r>
              <a:rPr lang="ru-RU" sz="2000" dirty="0" smtClean="0">
                <a:latin typeface="Times New Roman" panose="02020603050405020304" pitchFamily="18" charset="0"/>
                <a:cs typeface="Times New Roman" panose="02020603050405020304" pitchFamily="18" charset="0"/>
              </a:rPr>
              <a:t> т/ж </a:t>
            </a:r>
            <a:r>
              <a:rPr lang="ru-RU" sz="2000" dirty="0" err="1" smtClean="0">
                <a:latin typeface="Times New Roman" panose="02020603050405020304" pitchFamily="18" charset="0"/>
                <a:cs typeface="Times New Roman" panose="02020603050405020304" pitchFamily="18" charset="0"/>
              </a:rPr>
              <a:t>станциясы</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3 – </a:t>
            </a:r>
            <a:r>
              <a:rPr lang="ru-RU" sz="2000" dirty="0" err="1" smtClean="0">
                <a:latin typeface="Times New Roman" panose="02020603050405020304" pitchFamily="18" charset="0"/>
                <a:cs typeface="Times New Roman" panose="02020603050405020304" pitchFamily="18" charset="0"/>
              </a:rPr>
              <a:t>химиялық</a:t>
            </a:r>
            <a:r>
              <a:rPr lang="ru-RU" sz="2000" dirty="0" smtClean="0">
                <a:latin typeface="Times New Roman" panose="02020603050405020304" pitchFamily="18" charset="0"/>
                <a:cs typeface="Times New Roman" panose="02020603050405020304" pitchFamily="18" charset="0"/>
              </a:rPr>
              <a:t> комбинат; </a:t>
            </a:r>
          </a:p>
          <a:p>
            <a:r>
              <a:rPr lang="ru-RU" sz="2000" dirty="0" smtClean="0">
                <a:latin typeface="Times New Roman" panose="02020603050405020304" pitchFamily="18" charset="0"/>
                <a:cs typeface="Times New Roman" panose="02020603050405020304" pitchFamily="18" charset="0"/>
              </a:rPr>
              <a:t>4 – ТЭЦ; </a:t>
            </a:r>
          </a:p>
          <a:p>
            <a:r>
              <a:rPr lang="ru-RU" sz="2000" dirty="0" smtClean="0">
                <a:latin typeface="Times New Roman" panose="02020603050405020304" pitchFamily="18" charset="0"/>
                <a:cs typeface="Times New Roman" panose="02020603050405020304" pitchFamily="18" charset="0"/>
              </a:rPr>
              <a:t>5 – комбинат;</a:t>
            </a:r>
          </a:p>
          <a:p>
            <a:r>
              <a:rPr lang="ru-RU" sz="2000" dirty="0" smtClean="0">
                <a:latin typeface="Times New Roman" panose="02020603050405020304" pitchFamily="18" charset="0"/>
                <a:cs typeface="Times New Roman" panose="02020603050405020304" pitchFamily="18" charset="0"/>
              </a:rPr>
              <a:t>6 – </a:t>
            </a:r>
            <a:r>
              <a:rPr lang="ru-RU" sz="2000" dirty="0" err="1" smtClean="0">
                <a:latin typeface="Times New Roman" panose="02020603050405020304" pitchFamily="18" charset="0"/>
                <a:cs typeface="Times New Roman" panose="02020603050405020304" pitchFamily="18" charset="0"/>
              </a:rPr>
              <a:t>санитарлы-қорғаушы</a:t>
            </a:r>
            <a:r>
              <a:rPr lang="ru-RU" sz="2000" dirty="0" smtClean="0">
                <a:latin typeface="Times New Roman" panose="02020603050405020304" pitchFamily="18" charset="0"/>
                <a:cs typeface="Times New Roman" panose="02020603050405020304" pitchFamily="18" charset="0"/>
              </a:rPr>
              <a:t> зона; </a:t>
            </a:r>
          </a:p>
          <a:p>
            <a:r>
              <a:rPr lang="ru-RU" sz="2000" dirty="0" smtClean="0">
                <a:latin typeface="Times New Roman" panose="02020603050405020304" pitchFamily="18" charset="0"/>
                <a:cs typeface="Times New Roman" panose="02020603050405020304" pitchFamily="18" charset="0"/>
              </a:rPr>
              <a:t>7 – </a:t>
            </a:r>
            <a:r>
              <a:rPr lang="ru-RU" sz="2000" dirty="0" err="1" smtClean="0">
                <a:latin typeface="Times New Roman" panose="02020603050405020304" pitchFamily="18" charset="0"/>
                <a:cs typeface="Times New Roman" panose="02020603050405020304" pitchFamily="18" charset="0"/>
              </a:rPr>
              <a:t>тұрғын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аудандары</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8 – </a:t>
            </a:r>
            <a:r>
              <a:rPr lang="ru-RU" sz="2000" dirty="0" err="1" smtClean="0">
                <a:latin typeface="Times New Roman" panose="02020603050405020304" pitchFamily="18" charset="0"/>
                <a:cs typeface="Times New Roman" panose="02020603050405020304" pitchFamily="18" charset="0"/>
              </a:rPr>
              <a:t>өзен</a:t>
            </a:r>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9 – су </a:t>
            </a:r>
            <a:r>
              <a:rPr lang="ru-RU" sz="2000" dirty="0" err="1" smtClean="0">
                <a:latin typeface="Times New Roman" panose="02020603050405020304" pitchFamily="18" charset="0"/>
                <a:cs typeface="Times New Roman" panose="02020603050405020304" pitchFamily="18" charset="0"/>
              </a:rPr>
              <a:t>жинайтын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түйін</a:t>
            </a:r>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10 – </a:t>
            </a:r>
            <a:r>
              <a:rPr lang="ru-RU" sz="2000" dirty="0" err="1" smtClean="0">
                <a:latin typeface="Times New Roman" panose="02020603050405020304" pitchFamily="18" charset="0"/>
                <a:cs typeface="Times New Roman" panose="02020603050405020304" pitchFamily="18" charset="0"/>
              </a:rPr>
              <a:t>тазалайтын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құрылыстар</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11 – </a:t>
            </a:r>
            <a:r>
              <a:rPr lang="ru-RU" sz="2000" dirty="0" err="1" smtClean="0">
                <a:latin typeface="Times New Roman" panose="02020603050405020304" pitchFamily="18" charset="0"/>
                <a:cs typeface="Times New Roman" panose="02020603050405020304" pitchFamily="18" charset="0"/>
              </a:rPr>
              <a:t>темір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жол</a:t>
            </a:r>
            <a:r>
              <a:rPr lang="ru-RU" sz="2000" dirty="0" smtClean="0">
                <a:latin typeface="Times New Roman" panose="02020603050405020304" pitchFamily="18" charset="0"/>
                <a:cs typeface="Times New Roman" panose="02020603050405020304" pitchFamily="18" charset="0"/>
              </a:rPr>
              <a:t>.</a:t>
            </a:r>
            <a:endParaRPr lang="kk-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00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0993" y="321610"/>
            <a:ext cx="10962967" cy="6001643"/>
          </a:xfrm>
          <a:prstGeom prst="rect">
            <a:avLst/>
          </a:prstGeom>
        </p:spPr>
        <p:txBody>
          <a:bodyPr wrap="square">
            <a:spAutoFit/>
          </a:bodyPr>
          <a:lstStyle/>
          <a:p>
            <a:pPr algn="ctr"/>
            <a:r>
              <a:rPr lang="kk-KZ" sz="2400" i="1" dirty="0" smtClean="0">
                <a:latin typeface="Times New Roman" panose="02020603050405020304" pitchFamily="18" charset="0"/>
                <a:cs typeface="Times New Roman" panose="02020603050405020304" pitchFamily="18" charset="0"/>
              </a:rPr>
              <a:t>Фармацевтикалық зауыт жобасының құрамы</a:t>
            </a:r>
          </a:p>
          <a:p>
            <a:endParaRPr lang="kk-KZ" sz="2400" dirty="0" smtClean="0">
              <a:latin typeface="Times New Roman" panose="02020603050405020304" pitchFamily="18" charset="0"/>
              <a:cs typeface="Times New Roman" panose="02020603050405020304" pitchFamily="18" charset="0"/>
            </a:endParaRPr>
          </a:p>
          <a:p>
            <a:pPr algn="just"/>
            <a:r>
              <a:rPr lang="kk-KZ" sz="2400" dirty="0" smtClean="0">
                <a:latin typeface="Times New Roman" panose="02020603050405020304" pitchFamily="18" charset="0"/>
                <a:cs typeface="Times New Roman" panose="02020603050405020304" pitchFamily="18" charset="0"/>
              </a:rPr>
              <a:t>	</a:t>
            </a:r>
            <a:r>
              <a:rPr lang="kk-KZ" sz="2400" b="1" i="1" dirty="0" smtClean="0">
                <a:latin typeface="Times New Roman" panose="02020603050405020304" pitchFamily="18" charset="0"/>
                <a:cs typeface="Times New Roman" panose="02020603050405020304" pitchFamily="18" charset="0"/>
              </a:rPr>
              <a:t>Фармакологиялық зауытты жобалау кезінде сызбалардың қажетті бөлімдері мен түсіндірме жазбасы әзірленеді, онда егжей –тегжейлі келесі мәліметтер көрсетіледі : </a:t>
            </a:r>
          </a:p>
          <a:p>
            <a:pPr algn="just"/>
            <a:r>
              <a:rPr lang="kk-KZ" sz="2400" dirty="0" smtClean="0">
                <a:latin typeface="Times New Roman" panose="02020603050405020304" pitchFamily="18" charset="0"/>
                <a:cs typeface="Times New Roman" panose="02020603050405020304" pitchFamily="18" charset="0"/>
              </a:rPr>
              <a:t>	• үй –жайлардың (помещения) орналасуы мен ішкі безендірілуі;</a:t>
            </a:r>
          </a:p>
          <a:p>
            <a:pPr algn="just"/>
            <a:r>
              <a:rPr lang="kk-KZ" sz="2400" dirty="0" smtClean="0">
                <a:latin typeface="Times New Roman" panose="02020603050405020304" pitchFamily="18" charset="0"/>
                <a:cs typeface="Times New Roman" panose="02020603050405020304" pitchFamily="18" charset="0"/>
              </a:rPr>
              <a:t>	• жабдықтардың орналасу жоспары;</a:t>
            </a:r>
          </a:p>
          <a:p>
            <a:pPr algn="just"/>
            <a:r>
              <a:rPr lang="kk-KZ" sz="2400" dirty="0" smtClean="0">
                <a:latin typeface="Times New Roman" panose="02020603050405020304" pitchFamily="18" charset="0"/>
                <a:cs typeface="Times New Roman" panose="02020603050405020304" pitchFamily="18" charset="0"/>
              </a:rPr>
              <a:t>	• инженерлік жүйелерді орнату, оның ішінде канализациялық дренаждар, баспалдақтар, науалар, өрт сөндіру құлыптары және т.б .;</a:t>
            </a:r>
          </a:p>
          <a:p>
            <a:pPr algn="just"/>
            <a:r>
              <a:rPr lang="kk-KZ" sz="2400" dirty="0" smtClean="0">
                <a:latin typeface="Times New Roman" panose="02020603050405020304" pitchFamily="18" charset="0"/>
                <a:cs typeface="Times New Roman" panose="02020603050405020304" pitchFamily="18" charset="0"/>
              </a:rPr>
              <a:t>	• тазартылған және айдау суын, ауаны дайындау, тасымалдау және сақтау шарттары;</a:t>
            </a:r>
          </a:p>
          <a:p>
            <a:pPr algn="just"/>
            <a:r>
              <a:rPr lang="kk-KZ" sz="2400" dirty="0" smtClean="0">
                <a:latin typeface="Times New Roman" panose="02020603050405020304" pitchFamily="18" charset="0"/>
                <a:cs typeface="Times New Roman" panose="02020603050405020304" pitchFamily="18" charset="0"/>
              </a:rPr>
              <a:t>	• шикізат пен дайын өнім, персонал қозғалысының ағындарының схемалары;</a:t>
            </a:r>
          </a:p>
          <a:p>
            <a:pPr algn="just"/>
            <a:r>
              <a:rPr lang="kk-KZ" sz="2400" dirty="0" smtClean="0">
                <a:latin typeface="Times New Roman" panose="02020603050405020304" pitchFamily="18" charset="0"/>
                <a:cs typeface="Times New Roman" panose="02020603050405020304" pitchFamily="18" charset="0"/>
              </a:rPr>
              <a:t>	• кәсіпорын қызметкерлерін жұмысқа дайындаудың процедуралық процестері;</a:t>
            </a:r>
          </a:p>
          <a:p>
            <a:pPr algn="just"/>
            <a:r>
              <a:rPr lang="kk-KZ" sz="2400" dirty="0" smtClean="0">
                <a:latin typeface="Times New Roman" panose="02020603050405020304" pitchFamily="18" charset="0"/>
                <a:cs typeface="Times New Roman" panose="02020603050405020304" pitchFamily="18" charset="0"/>
              </a:rPr>
              <a:t>	• өрт қауіпсіздігі ережелері. </a:t>
            </a:r>
            <a:endParaRPr lang="kk-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72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0270" y="381282"/>
            <a:ext cx="11405419" cy="1938992"/>
          </a:xfrm>
          <a:prstGeom prst="rect">
            <a:avLst/>
          </a:prstGeom>
        </p:spPr>
        <p:txBody>
          <a:bodyPr wrap="square">
            <a:spAutoFit/>
          </a:bodyPr>
          <a:lstStyle/>
          <a:p>
            <a:pPr algn="ctr"/>
            <a:r>
              <a:rPr lang="kk-KZ" sz="2000" dirty="0" smtClean="0">
                <a:latin typeface="Times New Roman" panose="02020603050405020304" pitchFamily="18" charset="0"/>
                <a:cs typeface="Times New Roman" panose="02020603050405020304" pitchFamily="18" charset="0"/>
              </a:rPr>
              <a:t>Фармацевтикалық қызметтің заңдық аспектілері</a:t>
            </a:r>
          </a:p>
          <a:p>
            <a:pPr algn="ctr"/>
            <a:r>
              <a:rPr lang="kk-KZ" sz="2000" dirty="0" smtClean="0">
                <a:latin typeface="Times New Roman" panose="02020603050405020304" pitchFamily="18" charset="0"/>
                <a:cs typeface="Times New Roman" panose="02020603050405020304" pitchFamily="18" charset="0"/>
              </a:rPr>
              <a:t>	Фармацевтикалық өнеркәсіптегі нормативтік құқықтық актілер жүйесі</a:t>
            </a:r>
          </a:p>
          <a:p>
            <a:pPr algn="just"/>
            <a:r>
              <a:rPr lang="kk-KZ" sz="2000" dirty="0" smtClean="0">
                <a:latin typeface="Times New Roman" panose="02020603050405020304" pitchFamily="18" charset="0"/>
                <a:cs typeface="Times New Roman" panose="02020603050405020304" pitchFamily="18" charset="0"/>
              </a:rPr>
              <a:t>	Қазақстанда фармацевтика саласындағы нормативтік құқықтық актілердің жеткілікті кең жүйесі бар. «Параграф» электронды ақпараттық -құқықтық базасына сәйкес, Қазақстанда денсаулық сақтау мәселелері белгілі бір дәрежеде әр түрлі деңгейдегі 12000 -нан астам нормативтік құқықтық актілермен реттеледі. </a:t>
            </a:r>
            <a:endParaRPr lang="kk-KZ"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73509" y="2472332"/>
            <a:ext cx="11184193" cy="3785652"/>
          </a:xfrm>
          <a:prstGeom prst="rect">
            <a:avLst/>
          </a:prstGeom>
        </p:spPr>
        <p:txBody>
          <a:bodyPr wrap="square">
            <a:spAutoFit/>
          </a:bodyPr>
          <a:lstStyle/>
          <a:p>
            <a:pPr marL="285750" indent="-285750" algn="just">
              <a:buFont typeface="Wingdings" panose="05000000000000000000" pitchFamily="2" charset="2"/>
              <a:buChar char="ü"/>
            </a:pPr>
            <a:r>
              <a:rPr lang="kk-KZ" sz="2000" b="1" i="0" dirty="0" smtClean="0">
                <a:solidFill>
                  <a:srgbClr val="000000"/>
                </a:solidFill>
                <a:effectLst/>
                <a:latin typeface="Times New Roman" panose="02020603050405020304" pitchFamily="18" charset="0"/>
                <a:cs typeface="Times New Roman" panose="02020603050405020304" pitchFamily="18" charset="0"/>
              </a:rPr>
              <a:t>Конституция </a:t>
            </a:r>
            <a:r>
              <a:rPr lang="kk-KZ" sz="2000" b="0" i="0" dirty="0" smtClean="0">
                <a:solidFill>
                  <a:srgbClr val="000000"/>
                </a:solidFill>
                <a:effectLst/>
                <a:latin typeface="Times New Roman" panose="02020603050405020304" pitchFamily="18" charset="0"/>
                <a:cs typeface="Times New Roman" panose="02020603050405020304" pitchFamily="18" charset="0"/>
              </a:rPr>
              <a:t>(29 -бап - денсаулық сақтау құқығы);</a:t>
            </a:r>
          </a:p>
          <a:p>
            <a:pPr marL="285750" indent="-285750" algn="just">
              <a:buFont typeface="Wingdings" panose="05000000000000000000" pitchFamily="2" charset="2"/>
              <a:buChar char="ü"/>
            </a:pPr>
            <a:r>
              <a:rPr lang="kk-KZ" sz="2000" b="1" i="0" dirty="0" smtClean="0">
                <a:solidFill>
                  <a:srgbClr val="000000"/>
                </a:solidFill>
                <a:effectLst/>
                <a:latin typeface="Times New Roman" panose="02020603050405020304" pitchFamily="18" charset="0"/>
                <a:cs typeface="Times New Roman" panose="02020603050405020304" pitchFamily="18" charset="0"/>
              </a:rPr>
              <a:t>Ұлттықтан жоғары заңнама </a:t>
            </a:r>
            <a:r>
              <a:rPr lang="kk-KZ" sz="2000" b="0" i="0" dirty="0" smtClean="0">
                <a:solidFill>
                  <a:srgbClr val="000000"/>
                </a:solidFill>
                <a:effectLst/>
                <a:latin typeface="Times New Roman" panose="02020603050405020304" pitchFamily="18" charset="0"/>
                <a:cs typeface="Times New Roman" panose="02020603050405020304" pitchFamily="18" charset="0"/>
              </a:rPr>
              <a:t>- шамамен 240 халықаралық шарттар, келісімдер, конвенциялар, шешімдер Еуразиялық экономикалық қоғамдастықтың мемлекетаралық кеңесі (ЕАЭО), Кедендік одақ комиссиясы (КО) және басқа мемлекетаралық органдар мен ұйымдар; </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Қазақстан Республикасы Конституциялық Сотының қаулылары </a:t>
            </a:r>
            <a:r>
              <a:rPr lang="kk-KZ" sz="2000" dirty="0" smtClean="0">
                <a:latin typeface="Times New Roman" panose="02020603050405020304" pitchFamily="18" charset="0"/>
                <a:cs typeface="Times New Roman" panose="02020603050405020304" pitchFamily="18" charset="0"/>
              </a:rPr>
              <a:t>- 2;</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Қазақстан Республикасы Жоғарғы Сотының нормативтік қаулылары </a:t>
            </a:r>
            <a:r>
              <a:rPr lang="kk-KZ" sz="2000" dirty="0" smtClean="0">
                <a:latin typeface="Times New Roman" panose="02020603050405020304" pitchFamily="18" charset="0"/>
                <a:cs typeface="Times New Roman" panose="02020603050405020304" pitchFamily="18" charset="0"/>
              </a:rPr>
              <a:t>- 11;</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«Халық денсаулығы және денсаулық сақтау жүйесі туралы» </a:t>
            </a:r>
            <a:r>
              <a:rPr lang="kk-KZ" sz="2000" dirty="0" smtClean="0">
                <a:latin typeface="Times New Roman" panose="02020603050405020304" pitchFamily="18" charset="0"/>
                <a:cs typeface="Times New Roman" panose="02020603050405020304" pitchFamily="18" charset="0"/>
              </a:rPr>
              <a:t>Қазақстан Республикасының Кодексі (Денсаулық кодексі); </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Әкімдіктер мен мәслихаттардың қаулылары</a:t>
            </a:r>
            <a:r>
              <a:rPr lang="kk-KZ" sz="2000" dirty="0" smtClean="0">
                <a:latin typeface="Times New Roman" panose="02020603050405020304" pitchFamily="18" charset="0"/>
                <a:cs typeface="Times New Roman" panose="02020603050405020304" pitchFamily="18" charset="0"/>
              </a:rPr>
              <a:t> - 845;</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Стандарттар мен ережелер, санитарлық ережелер </a:t>
            </a:r>
            <a:r>
              <a:rPr lang="kk-KZ" sz="2000" dirty="0" smtClean="0">
                <a:latin typeface="Times New Roman" panose="02020603050405020304" pitchFamily="18" charset="0"/>
                <a:cs typeface="Times New Roman" panose="02020603050405020304" pitchFamily="18" charset="0"/>
              </a:rPr>
              <a:t>(ГОСТ, </a:t>
            </a:r>
            <a:r>
              <a:rPr lang="en-US" sz="2000" dirty="0" smtClean="0">
                <a:latin typeface="Times New Roman" panose="02020603050405020304" pitchFamily="18" charset="0"/>
                <a:cs typeface="Times New Roman" panose="02020603050405020304" pitchFamily="18" charset="0"/>
              </a:rPr>
              <a:t>ISO</a:t>
            </a:r>
            <a:r>
              <a:rPr lang="kk-KZ" sz="2000" dirty="0" smtClean="0">
                <a:latin typeface="Times New Roman" panose="02020603050405020304" pitchFamily="18" charset="0"/>
                <a:cs typeface="Times New Roman" panose="02020603050405020304" pitchFamily="18" charset="0"/>
              </a:rPr>
              <a:t>, МЭК, ҚНжЕ, СТ, СН және т.б.) - 1071;</a:t>
            </a:r>
          </a:p>
          <a:p>
            <a:pPr marL="285750" indent="-285750" algn="just">
              <a:buFont typeface="Wingdings" panose="05000000000000000000" pitchFamily="2" charset="2"/>
              <a:buChar char="ü"/>
            </a:pPr>
            <a:r>
              <a:rPr lang="kk-KZ" sz="2000" b="1" dirty="0" smtClean="0">
                <a:latin typeface="Times New Roman" panose="02020603050405020304" pitchFamily="18" charset="0"/>
                <a:cs typeface="Times New Roman" panose="02020603050405020304" pitchFamily="18" charset="0"/>
              </a:rPr>
              <a:t>Клиникалық хаттамалар, диагностикалық және емдеу хаттамалары </a:t>
            </a:r>
            <a:r>
              <a:rPr lang="kk-KZ" sz="2000" dirty="0" smtClean="0">
                <a:latin typeface="Times New Roman" panose="02020603050405020304" pitchFamily="18" charset="0"/>
                <a:cs typeface="Times New Roman" panose="02020603050405020304" pitchFamily="18" charset="0"/>
              </a:rPr>
              <a:t>- 1024. </a:t>
            </a:r>
            <a:endParaRPr lang="kk-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69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вал 11"/>
          <p:cNvSpPr/>
          <p:nvPr/>
        </p:nvSpPr>
        <p:spPr>
          <a:xfrm>
            <a:off x="4208625" y="999221"/>
            <a:ext cx="3948488" cy="94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dirty="0" smtClean="0">
              <a:solidFill>
                <a:schemeClr val="tx1"/>
              </a:solidFill>
              <a:latin typeface="Times New Roman" panose="02020603050405020304" pitchFamily="18" charset="0"/>
              <a:cs typeface="Times New Roman" panose="02020603050405020304" pitchFamily="18" charset="0"/>
            </a:endParaRPr>
          </a:p>
          <a:p>
            <a:pPr algn="ctr"/>
            <a:r>
              <a:rPr lang="kk-KZ" sz="2000" dirty="0" smtClean="0">
                <a:solidFill>
                  <a:schemeClr val="tx1"/>
                </a:solidFill>
                <a:latin typeface="Times New Roman" panose="02020603050405020304" pitchFamily="18" charset="0"/>
                <a:cs typeface="Times New Roman" panose="02020603050405020304" pitchFamily="18" charset="0"/>
              </a:rPr>
              <a:t>Жобаның негізгі бөлімдері</a:t>
            </a:r>
          </a:p>
          <a:p>
            <a:pPr algn="ctr"/>
            <a:endParaRPr lang="kk-KZ" dirty="0"/>
          </a:p>
        </p:txBody>
      </p:sp>
      <p:sp>
        <p:nvSpPr>
          <p:cNvPr id="6" name="Прямоугольник 5"/>
          <p:cNvSpPr/>
          <p:nvPr/>
        </p:nvSpPr>
        <p:spPr>
          <a:xfrm>
            <a:off x="2276358" y="161756"/>
            <a:ext cx="7477111" cy="584775"/>
          </a:xfrm>
          <a:prstGeom prst="rect">
            <a:avLst/>
          </a:prstGeom>
        </p:spPr>
        <p:txBody>
          <a:bodyPr wrap="none">
            <a:spAutoFit/>
          </a:bodyPr>
          <a:lstStyle/>
          <a:p>
            <a:r>
              <a:rPr lang="kk-KZ" sz="3200" dirty="0" smtClean="0">
                <a:solidFill>
                  <a:schemeClr val="accent1">
                    <a:lumMod val="75000"/>
                  </a:schemeClr>
                </a:solidFill>
                <a:latin typeface="Times New Roman" panose="02020603050405020304" pitchFamily="18" charset="0"/>
                <a:cs typeface="Times New Roman" panose="02020603050405020304" pitchFamily="18" charset="0"/>
              </a:rPr>
              <a:t>ЖОБАЛЫҚ-СМЕТАЛЫҚ ҚҰЖАТТАМА</a:t>
            </a:r>
            <a:endParaRPr lang="kk-KZ"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6083" y="3127883"/>
            <a:ext cx="2551471" cy="1002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Архитектуралық</a:t>
            </a:r>
            <a:r>
              <a:rPr lang="en-US" sz="2000" dirty="0" smtClean="0">
                <a:latin typeface="Times New Roman" panose="02020603050405020304" pitchFamily="18" charset="0"/>
                <a:cs typeface="Times New Roman" panose="02020603050405020304" pitchFamily="18" charset="0"/>
              </a:rPr>
              <a:t>-</a:t>
            </a:r>
            <a:r>
              <a:rPr lang="kk-KZ" sz="2000" dirty="0" smtClean="0">
                <a:latin typeface="Times New Roman" panose="02020603050405020304" pitchFamily="18" charset="0"/>
                <a:cs typeface="Times New Roman" panose="02020603050405020304" pitchFamily="18" charset="0"/>
              </a:rPr>
              <a:t>құрылыс</a:t>
            </a:r>
            <a:endParaRPr lang="kk-KZ" sz="20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229245" y="2449456"/>
            <a:ext cx="2551471" cy="1002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Энергетикалық</a:t>
            </a:r>
            <a:endParaRPr lang="kk-KZ" sz="20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232159" y="3127883"/>
            <a:ext cx="2551471" cy="1002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Технологиялық</a:t>
            </a:r>
            <a:endParaRPr lang="kk-KZ" sz="20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9055570" y="2449457"/>
            <a:ext cx="2551471" cy="10028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Бақылау және автоматизация</a:t>
            </a:r>
            <a:endParaRPr lang="kk-KZ" sz="20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083" y="4542503"/>
            <a:ext cx="4963840" cy="13273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kk-KZ" sz="2000" b="1" dirty="0" smtClean="0">
                <a:latin typeface="Times New Roman" panose="02020603050405020304" pitchFamily="18" charset="0"/>
                <a:cs typeface="Times New Roman" panose="02020603050405020304" pitchFamily="18" charset="0"/>
              </a:rPr>
              <a:t>Негізгі сызбалар: </a:t>
            </a:r>
            <a:r>
              <a:rPr lang="kk-KZ" sz="2000" dirty="0" smtClean="0">
                <a:latin typeface="Times New Roman" panose="02020603050405020304" pitchFamily="18" charset="0"/>
                <a:cs typeface="Times New Roman" panose="02020603050405020304" pitchFamily="18" charset="0"/>
              </a:rPr>
              <a:t>жоба, негізгі тіректер мен қоршау қасбеттерінің схемалық көрінісі бар негізгі ғимараттар мен құрылыстардың бөлімдері мен қасбеттері </a:t>
            </a:r>
            <a:endParaRPr lang="kk-KZ"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182869" y="4542503"/>
            <a:ext cx="5261879"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kk-KZ" sz="2000" b="1" dirty="0" smtClean="0">
                <a:latin typeface="Times New Roman" panose="02020603050405020304" pitchFamily="18" charset="0"/>
                <a:cs typeface="Times New Roman" panose="02020603050405020304" pitchFamily="18" charset="0"/>
              </a:rPr>
              <a:t>Негізгі сызбалар:  </a:t>
            </a:r>
            <a:r>
              <a:rPr lang="kk-KZ" sz="2000" dirty="0" smtClean="0">
                <a:latin typeface="Times New Roman" panose="02020603050405020304" pitchFamily="18" charset="0"/>
                <a:cs typeface="Times New Roman" panose="02020603050405020304" pitchFamily="18" charset="0"/>
              </a:rPr>
              <a:t>Өндірістің технологиялық және принципиалды сызбалары, корпустар мен цехтардың орналасу сызбалары,технологиялық үдерістердің автоматизациясының сызбалары, жүк тасымалдау сызбасы. </a:t>
            </a:r>
            <a:endParaRPr lang="kk-KZ" sz="2000" dirty="0">
              <a:latin typeface="Times New Roman" panose="02020603050405020304" pitchFamily="18" charset="0"/>
              <a:cs typeface="Times New Roman" panose="02020603050405020304" pitchFamily="18" charset="0"/>
            </a:endParaRPr>
          </a:p>
        </p:txBody>
      </p:sp>
      <p:cxnSp>
        <p:nvCxnSpPr>
          <p:cNvPr id="20" name="Прямая со стрелкой 19"/>
          <p:cNvCxnSpPr>
            <a:stCxn id="13" idx="2"/>
          </p:cNvCxnSpPr>
          <p:nvPr/>
        </p:nvCxnSpPr>
        <p:spPr>
          <a:xfrm flipH="1">
            <a:off x="1591818" y="4130774"/>
            <a:ext cx="1" cy="41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5" idx="2"/>
          </p:cNvCxnSpPr>
          <p:nvPr/>
        </p:nvCxnSpPr>
        <p:spPr>
          <a:xfrm flipH="1">
            <a:off x="7507894" y="4130774"/>
            <a:ext cx="1" cy="41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2" idx="4"/>
          </p:cNvCxnSpPr>
          <p:nvPr/>
        </p:nvCxnSpPr>
        <p:spPr>
          <a:xfrm flipH="1">
            <a:off x="1533662" y="1943117"/>
            <a:ext cx="4649207" cy="37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2" idx="4"/>
          </p:cNvCxnSpPr>
          <p:nvPr/>
        </p:nvCxnSpPr>
        <p:spPr>
          <a:xfrm flipH="1">
            <a:off x="4975540" y="1943117"/>
            <a:ext cx="1207329" cy="39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2" idx="4"/>
          </p:cNvCxnSpPr>
          <p:nvPr/>
        </p:nvCxnSpPr>
        <p:spPr>
          <a:xfrm>
            <a:off x="6182869" y="1943117"/>
            <a:ext cx="1108168" cy="34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6182869" y="1943117"/>
            <a:ext cx="4037763" cy="285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870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549</Words>
  <Application>Microsoft Office PowerPoint</Application>
  <PresentationFormat>Широкоэкранный</PresentationFormat>
  <Paragraphs>104</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Бахытжан Елдана</dc:creator>
  <cp:lastModifiedBy>Жаксыбекова Нурсулу</cp:lastModifiedBy>
  <cp:revision>20</cp:revision>
  <dcterms:created xsi:type="dcterms:W3CDTF">2021-09-02T14:31:38Z</dcterms:created>
  <dcterms:modified xsi:type="dcterms:W3CDTF">2022-10-14T08:51:35Z</dcterms:modified>
</cp:coreProperties>
</file>